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4" r:id="rId2"/>
    <p:sldId id="266" r:id="rId3"/>
    <p:sldId id="269" r:id="rId4"/>
    <p:sldId id="257" r:id="rId5"/>
    <p:sldId id="261" r:id="rId6"/>
    <p:sldId id="262" r:id="rId7"/>
    <p:sldId id="268" r:id="rId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6918" autoAdjust="0"/>
  </p:normalViewPr>
  <p:slideViewPr>
    <p:cSldViewPr>
      <p:cViewPr>
        <p:scale>
          <a:sx n="80" d="100"/>
          <a:sy n="80" d="100"/>
        </p:scale>
        <p:origin x="-1002" y="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3E5903-EEDA-4E92-B80D-4BCB445792BE}" type="datetimeFigureOut">
              <a:rPr lang="es-MX" smtClean="0"/>
              <a:pPr/>
              <a:t>12/08/2014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B3B975-3E1F-49FD-8D2F-4FCA553234F5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06C725-86FD-4131-9D13-081F8E80E38D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06C725-86FD-4131-9D13-081F8E80E38D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3B975-3E1F-49FD-8D2F-4FCA553234F5}" type="slidenum">
              <a:rPr lang="es-MX" smtClean="0"/>
              <a:pPr/>
              <a:t>3</a:t>
            </a:fld>
            <a:endParaRPr lang="es-MX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MX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Lineamentos para</a:t>
            </a:r>
            <a:r>
              <a:rPr lang="es-MX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elaborar el plan de negocios: </a:t>
            </a:r>
            <a:r>
              <a:rPr lang="es-MX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dimensionamiento del Mercado Objetivo (Sector- Geografía) establecimiento de servicios y criterios de medición, de acuerdo con los lineamientos de la planeación estratégica ( y los resultados de la medición de la promoción. </a:t>
            </a:r>
          </a:p>
          <a:p>
            <a:r>
              <a:rPr lang="es-MX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</a:t>
            </a:r>
            <a:r>
              <a:rPr lang="es-MX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establecen dentro del plan de acuerdo a los lineamientos estratégicos lo siguiente : antecedentes, descripción de productos/ servicios, descripción de mercado objetivo cobertura geográfica, programa de inversión, programa de empleo, programa de capacitación, programa de crédito, proyecciones financieras. </a:t>
            </a:r>
          </a:p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3B975-3E1F-49FD-8D2F-4FCA553234F5}" type="slidenum">
              <a:rPr lang="es-MX" smtClean="0"/>
              <a:pPr/>
              <a:t>4</a:t>
            </a:fld>
            <a:endParaRPr lang="es-MX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3B975-3E1F-49FD-8D2F-4FCA553234F5}" type="slidenum">
              <a:rPr lang="es-MX" smtClean="0"/>
              <a:pPr/>
              <a:t>5</a:t>
            </a:fld>
            <a:endParaRPr lang="es-MX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3B975-3E1F-49FD-8D2F-4FCA553234F5}" type="slidenum">
              <a:rPr lang="es-MX" smtClean="0"/>
              <a:pPr/>
              <a:t>6</a:t>
            </a:fld>
            <a:endParaRPr lang="es-MX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3B975-3E1F-49FD-8D2F-4FCA553234F5}" type="slidenum">
              <a:rPr lang="es-MX" smtClean="0"/>
              <a:pPr/>
              <a:t>7</a:t>
            </a:fld>
            <a:endParaRPr lang="es-MX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C8F-F53D-481C-8CD0-4814904D5434}" type="datetimeFigureOut">
              <a:rPr lang="es-ES" smtClean="0"/>
              <a:pPr/>
              <a:t>12/08/2014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C8F-F53D-481C-8CD0-4814904D5434}" type="datetimeFigureOut">
              <a:rPr lang="es-ES" smtClean="0"/>
              <a:pPr/>
              <a:t>12/08/2014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C8F-F53D-481C-8CD0-4814904D5434}" type="datetimeFigureOut">
              <a:rPr lang="es-ES" smtClean="0"/>
              <a:pPr/>
              <a:t>12/08/2014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it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26551" y="548680"/>
            <a:ext cx="8490331" cy="258061"/>
          </a:xfrm>
        </p:spPr>
        <p:txBody>
          <a:bodyPr/>
          <a:lstStyle>
            <a:lvl1pPr marL="501225" indent="-501225" algn="l">
              <a:lnSpc>
                <a:spcPct val="100000"/>
              </a:lnSpc>
              <a:spcAft>
                <a:spcPts val="0"/>
              </a:spcAft>
              <a:buSzPct val="150000"/>
              <a:buFont typeface="+mj-lt"/>
              <a:buNone/>
              <a:defRPr sz="1100">
                <a:solidFill>
                  <a:schemeClr val="tx1"/>
                </a:solidFill>
                <a:latin typeface="+mn-lt"/>
              </a:defRPr>
            </a:lvl1pPr>
            <a:lvl2pPr marL="4571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 smtClean="0"/>
              <a:t>Haga clic para modificar el estilo de subtítulo del patrón</a:t>
            </a:r>
            <a:endParaRPr lang="fr-FR" dirty="0"/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ABA31DF-FB28-4447-9415-7DC430993B4E}" type="datetime1">
              <a:rPr lang="es-MX" smtClean="0"/>
              <a:pPr/>
              <a:t>12/08/2014</a:t>
            </a:fld>
            <a:endParaRPr lang="fr-FR" dirty="0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l"/>
            <a:fld id="{AE6AACB0-F5EC-4707-A90B-3CD78749B923}" type="slidenum">
              <a:rPr lang="fr-FR" smtClean="0"/>
              <a:pPr algn="l"/>
              <a:t>‹Nº›</a:t>
            </a:fld>
            <a:endParaRPr lang="fr-FR" dirty="0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Titre de la présentation</a:t>
            </a:r>
            <a:endParaRPr lang="fr-FR" dirty="0"/>
          </a:p>
        </p:txBody>
      </p:sp>
      <p:sp>
        <p:nvSpPr>
          <p:cNvPr id="12" name="Espace réservé pour une image  11"/>
          <p:cNvSpPr>
            <a:spLocks noGrp="1"/>
          </p:cNvSpPr>
          <p:nvPr>
            <p:ph type="pic" sz="quarter" idx="17" hasCustomPrompt="1"/>
          </p:nvPr>
        </p:nvSpPr>
        <p:spPr>
          <a:xfrm>
            <a:off x="326551" y="857143"/>
            <a:ext cx="8490331" cy="2228571"/>
          </a:xfrm>
          <a:solidFill>
            <a:schemeClr val="accent6"/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fr-FR" dirty="0" smtClean="0"/>
              <a:t>EMPLACEMENT VISUEL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 bwMode="gray">
          <a:xfrm>
            <a:off x="0" y="0"/>
            <a:ext cx="9143433" cy="147429"/>
          </a:xfrm>
          <a:prstGeom prst="rect">
            <a:avLst/>
          </a:prstGeom>
          <a:solidFill>
            <a:srgbClr val="6F5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 userDrawn="1"/>
        </p:nvSpPr>
        <p:spPr bwMode="gray">
          <a:xfrm>
            <a:off x="0" y="147238"/>
            <a:ext cx="9143433" cy="147429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 userDrawn="1"/>
        </p:nvSpPr>
        <p:spPr bwMode="gray">
          <a:xfrm>
            <a:off x="0" y="289379"/>
            <a:ext cx="9143433" cy="147429"/>
          </a:xfrm>
          <a:prstGeom prst="rect">
            <a:avLst/>
          </a:prstGeom>
          <a:solidFill>
            <a:srgbClr val="BBA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endParaRPr lang="fr-FR">
              <a:solidFill>
                <a:srgbClr val="AA9C8F"/>
              </a:solidFill>
            </a:endParaRPr>
          </a:p>
        </p:txBody>
      </p:sp>
      <p:sp>
        <p:nvSpPr>
          <p:cNvPr id="16" name="Espace réservé du contenu 20"/>
          <p:cNvSpPr>
            <a:spLocks noGrp="1"/>
          </p:cNvSpPr>
          <p:nvPr>
            <p:ph sz="quarter" idx="18" hasCustomPrompt="1"/>
          </p:nvPr>
        </p:nvSpPr>
        <p:spPr>
          <a:xfrm>
            <a:off x="326362" y="3340225"/>
            <a:ext cx="2670278" cy="1303002"/>
          </a:xfrm>
        </p:spPr>
        <p:txBody>
          <a:bodyPr anchor="ctr"/>
          <a:lstStyle>
            <a:lvl1pPr>
              <a:defRPr sz="8100">
                <a:solidFill>
                  <a:srgbClr val="AA9C8F"/>
                </a:solidFill>
                <a:latin typeface="+mj-lt"/>
                <a:cs typeface="Georgia"/>
              </a:defRPr>
            </a:lvl1pPr>
          </a:lstStyle>
          <a:p>
            <a:pPr lvl="0"/>
            <a:r>
              <a:rPr lang="fr-FR" dirty="0" smtClean="0"/>
              <a:t>01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134891" y="3291429"/>
            <a:ext cx="5681991" cy="2468571"/>
          </a:xfrm>
        </p:spPr>
        <p:txBody>
          <a:bodyPr/>
          <a:lstStyle>
            <a:lvl1pPr>
              <a:defRPr lang="fr-FR" sz="3100" b="0" kern="1200" cap="all" baseline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C8F-F53D-481C-8CD0-4814904D5434}" type="datetimeFigureOut">
              <a:rPr lang="es-ES" smtClean="0"/>
              <a:pPr/>
              <a:t>12/08/2014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C8F-F53D-481C-8CD0-4814904D5434}" type="datetimeFigureOut">
              <a:rPr lang="es-ES" smtClean="0"/>
              <a:pPr/>
              <a:t>12/08/2014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C8F-F53D-481C-8CD0-4814904D5434}" type="datetimeFigureOut">
              <a:rPr lang="es-ES" smtClean="0"/>
              <a:pPr/>
              <a:t>12/08/2014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C8F-F53D-481C-8CD0-4814904D5434}" type="datetimeFigureOut">
              <a:rPr lang="es-ES" smtClean="0"/>
              <a:pPr/>
              <a:t>12/08/2014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C8F-F53D-481C-8CD0-4814904D5434}" type="datetimeFigureOut">
              <a:rPr lang="es-ES" smtClean="0"/>
              <a:pPr/>
              <a:t>12/08/2014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C8F-F53D-481C-8CD0-4814904D5434}" type="datetimeFigureOut">
              <a:rPr lang="es-ES" smtClean="0"/>
              <a:pPr/>
              <a:t>12/08/2014</a:t>
            </a:fld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C8F-F53D-481C-8CD0-4814904D5434}" type="datetimeFigureOut">
              <a:rPr lang="es-ES" smtClean="0"/>
              <a:pPr/>
              <a:t>12/08/2014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C8F-F53D-481C-8CD0-4814904D5434}" type="datetimeFigureOut">
              <a:rPr lang="es-ES" smtClean="0"/>
              <a:pPr/>
              <a:t>12/08/2014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0C5C8F-F53D-481C-8CD0-4814904D5434}" type="datetimeFigureOut">
              <a:rPr lang="es-ES" smtClean="0"/>
              <a:pPr/>
              <a:t>12/08/2014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9FDC470-FD09-409A-8E78-4DAD75091A98}" type="datetime1">
              <a:rPr lang="es-MX" smtClean="0"/>
              <a:pPr/>
              <a:t>12/08/2014</a:t>
            </a:fld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l"/>
            <a:fld id="{AE6AACB0-F5EC-4707-A90B-3CD78749B923}" type="slidenum">
              <a:rPr lang="fr-FR" smtClean="0"/>
              <a:pPr algn="l"/>
              <a:t>1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Titre de la présentation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4379" y="3154958"/>
            <a:ext cx="5681991" cy="2468571"/>
          </a:xfr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s-MX" sz="3700" dirty="0" smtClean="0"/>
              <a:t>Funcionamiento del FIT</a:t>
            </a:r>
            <a:endParaRPr lang="es-MX" sz="3700" dirty="0"/>
          </a:p>
        </p:txBody>
      </p:sp>
      <p:pic>
        <p:nvPicPr>
          <p:cNvPr id="1026" name="Picture 2" descr="Z:\Proyecto – FIT Paramétrico\Imagenes\thCAJH19C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0644" y="548680"/>
            <a:ext cx="4488499" cy="32403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0919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9FDC470-FD09-409A-8E78-4DAD75091A98}" type="datetime1">
              <a:rPr lang="es-MX" smtClean="0"/>
              <a:pPr/>
              <a:t>12/08/2014</a:t>
            </a:fld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l"/>
            <a:fld id="{AE6AACB0-F5EC-4707-A90B-3CD78749B923}" type="slidenum">
              <a:rPr lang="fr-FR" smtClean="0"/>
              <a:pPr algn="l"/>
              <a:t>2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Titre de la présentation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4379" y="3154958"/>
            <a:ext cx="5681991" cy="2468571"/>
          </a:xfr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s-MX" sz="3700" dirty="0" err="1" smtClean="0"/>
              <a:t>Macroproceso</a:t>
            </a:r>
            <a:r>
              <a:rPr lang="es-MX" sz="3700" dirty="0" smtClean="0"/>
              <a:t> de Acreditación</a:t>
            </a:r>
            <a:endParaRPr lang="es-MX" sz="3700" dirty="0"/>
          </a:p>
        </p:txBody>
      </p:sp>
      <p:pic>
        <p:nvPicPr>
          <p:cNvPr id="58" name="Espace réservé pour une image  52" descr="SSI.jpg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3" t="13579" r="3" b="48043"/>
          <a:stretch/>
        </p:blipFill>
        <p:spPr>
          <a:xfrm>
            <a:off x="326551" y="857143"/>
            <a:ext cx="8490331" cy="2228571"/>
          </a:xfrm>
        </p:spPr>
      </p:pic>
    </p:spTree>
    <p:extLst>
      <p:ext uri="{BB962C8B-B14F-4D97-AF65-F5344CB8AC3E}">
        <p14:creationId xmlns="" xmlns:p14="http://schemas.microsoft.com/office/powerpoint/2010/main" val="310919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 redondeado"/>
          <p:cNvSpPr/>
          <p:nvPr/>
        </p:nvSpPr>
        <p:spPr>
          <a:xfrm>
            <a:off x="179512" y="4929293"/>
            <a:ext cx="8712968" cy="1800200"/>
          </a:xfrm>
          <a:prstGeom prst="roundRect">
            <a:avLst/>
          </a:pr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6 Rectángulo redondeado"/>
          <p:cNvSpPr/>
          <p:nvPr/>
        </p:nvSpPr>
        <p:spPr>
          <a:xfrm>
            <a:off x="251520" y="1052736"/>
            <a:ext cx="8640960" cy="1800200"/>
          </a:xfrm>
          <a:prstGeom prst="roundRect">
            <a:avLst/>
          </a:pr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7 Rectángulo redondeado"/>
          <p:cNvSpPr/>
          <p:nvPr/>
        </p:nvSpPr>
        <p:spPr>
          <a:xfrm>
            <a:off x="179512" y="2949654"/>
            <a:ext cx="8712968" cy="1800200"/>
          </a:xfrm>
          <a:prstGeom prst="roundRect">
            <a:avLst/>
          </a:pr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8 Rectángulo"/>
          <p:cNvSpPr/>
          <p:nvPr/>
        </p:nvSpPr>
        <p:spPr>
          <a:xfrm>
            <a:off x="179513" y="1088740"/>
            <a:ext cx="8712967" cy="39604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 smtClean="0"/>
              <a:t>Proceso de promoción</a:t>
            </a:r>
            <a:endParaRPr lang="es-MX" sz="2000" b="1" dirty="0"/>
          </a:p>
        </p:txBody>
      </p:sp>
      <p:sp>
        <p:nvSpPr>
          <p:cNvPr id="10" name="9 Rectángulo"/>
          <p:cNvSpPr/>
          <p:nvPr/>
        </p:nvSpPr>
        <p:spPr>
          <a:xfrm>
            <a:off x="1161984" y="1700808"/>
            <a:ext cx="1805240" cy="792088"/>
          </a:xfrm>
          <a:prstGeom prst="rect">
            <a:avLst/>
          </a:prstGeom>
          <a:solidFill>
            <a:srgbClr val="0099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 smtClean="0"/>
              <a:t>Promoción dirigida </a:t>
            </a:r>
            <a:endParaRPr lang="es-MX" sz="1600" b="1" dirty="0"/>
          </a:p>
        </p:txBody>
      </p:sp>
      <p:sp>
        <p:nvSpPr>
          <p:cNvPr id="11" name="10 Rectángulo"/>
          <p:cNvSpPr/>
          <p:nvPr/>
        </p:nvSpPr>
        <p:spPr>
          <a:xfrm>
            <a:off x="3610256" y="1700808"/>
            <a:ext cx="1805240" cy="792088"/>
          </a:xfrm>
          <a:prstGeom prst="rect">
            <a:avLst/>
          </a:prstGeom>
          <a:solidFill>
            <a:srgbClr val="0099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 smtClean="0"/>
              <a:t>Registro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6058528" y="1700808"/>
            <a:ext cx="1805240" cy="792088"/>
          </a:xfrm>
          <a:prstGeom prst="rect">
            <a:avLst/>
          </a:prstGeom>
          <a:solidFill>
            <a:srgbClr val="0099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 smtClean="0"/>
              <a:t>Pre análisis y Vinculación con el FIT</a:t>
            </a:r>
            <a:endParaRPr lang="es-MX" sz="1600" b="1" dirty="0"/>
          </a:p>
        </p:txBody>
      </p:sp>
      <p:sp>
        <p:nvSpPr>
          <p:cNvPr id="13" name="12 Rectángulo"/>
          <p:cNvSpPr/>
          <p:nvPr/>
        </p:nvSpPr>
        <p:spPr>
          <a:xfrm>
            <a:off x="179511" y="2972406"/>
            <a:ext cx="8712969" cy="40035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 smtClean="0"/>
              <a:t>Proceso de análisis y evaluación</a:t>
            </a:r>
          </a:p>
        </p:txBody>
      </p:sp>
      <p:sp>
        <p:nvSpPr>
          <p:cNvPr id="14" name="13 Flecha derecha"/>
          <p:cNvSpPr/>
          <p:nvPr/>
        </p:nvSpPr>
        <p:spPr>
          <a:xfrm>
            <a:off x="3068429" y="1965543"/>
            <a:ext cx="334303" cy="264030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5" name="14 Flecha derecha"/>
          <p:cNvSpPr/>
          <p:nvPr/>
        </p:nvSpPr>
        <p:spPr>
          <a:xfrm>
            <a:off x="5516701" y="1997075"/>
            <a:ext cx="334303" cy="264030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" name="15 Rectángulo"/>
          <p:cNvSpPr/>
          <p:nvPr/>
        </p:nvSpPr>
        <p:spPr>
          <a:xfrm>
            <a:off x="723014" y="3597726"/>
            <a:ext cx="1744473" cy="792088"/>
          </a:xfrm>
          <a:prstGeom prst="rect">
            <a:avLst/>
          </a:prstGeom>
          <a:solidFill>
            <a:srgbClr val="0099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 smtClean="0"/>
              <a:t>Análisis y posicionamiento</a:t>
            </a:r>
            <a:endParaRPr lang="es-MX" sz="1600" b="1" dirty="0"/>
          </a:p>
        </p:txBody>
      </p:sp>
      <p:sp>
        <p:nvSpPr>
          <p:cNvPr id="17" name="16 Rectángulo"/>
          <p:cNvSpPr/>
          <p:nvPr/>
        </p:nvSpPr>
        <p:spPr>
          <a:xfrm>
            <a:off x="2827527" y="3597726"/>
            <a:ext cx="1744473" cy="792088"/>
          </a:xfrm>
          <a:prstGeom prst="rect">
            <a:avLst/>
          </a:prstGeom>
          <a:solidFill>
            <a:srgbClr val="0099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 smtClean="0"/>
              <a:t>Desarrollo de capacidades</a:t>
            </a:r>
            <a:endParaRPr lang="es-MX" sz="1600" b="1" dirty="0"/>
          </a:p>
        </p:txBody>
      </p:sp>
      <p:sp>
        <p:nvSpPr>
          <p:cNvPr id="18" name="17 Rectángulo"/>
          <p:cNvSpPr/>
          <p:nvPr/>
        </p:nvSpPr>
        <p:spPr>
          <a:xfrm>
            <a:off x="4915759" y="3597726"/>
            <a:ext cx="1744473" cy="792088"/>
          </a:xfrm>
          <a:prstGeom prst="rect">
            <a:avLst/>
          </a:prstGeom>
          <a:solidFill>
            <a:srgbClr val="0099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 smtClean="0"/>
              <a:t>Revisión</a:t>
            </a:r>
            <a:endParaRPr lang="es-MX" sz="1600" b="1" dirty="0"/>
          </a:p>
        </p:txBody>
      </p:sp>
      <p:sp>
        <p:nvSpPr>
          <p:cNvPr id="19" name="18 Rectángulo"/>
          <p:cNvSpPr/>
          <p:nvPr/>
        </p:nvSpPr>
        <p:spPr>
          <a:xfrm>
            <a:off x="7003991" y="3597726"/>
            <a:ext cx="1744473" cy="792088"/>
          </a:xfrm>
          <a:prstGeom prst="rect">
            <a:avLst/>
          </a:prstGeom>
          <a:solidFill>
            <a:srgbClr val="0099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 smtClean="0"/>
              <a:t>Evaluación para la acreditación</a:t>
            </a:r>
            <a:endParaRPr lang="es-MX" sz="1600" b="1" dirty="0"/>
          </a:p>
        </p:txBody>
      </p:sp>
      <p:sp>
        <p:nvSpPr>
          <p:cNvPr id="20" name="19 Flecha derecha"/>
          <p:cNvSpPr/>
          <p:nvPr/>
        </p:nvSpPr>
        <p:spPr>
          <a:xfrm>
            <a:off x="2483768" y="3861048"/>
            <a:ext cx="334303" cy="264030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1" name="20 Flecha derecha"/>
          <p:cNvSpPr/>
          <p:nvPr/>
        </p:nvSpPr>
        <p:spPr>
          <a:xfrm>
            <a:off x="4572000" y="3885050"/>
            <a:ext cx="334303" cy="264030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2" name="21 Flecha derecha"/>
          <p:cNvSpPr/>
          <p:nvPr/>
        </p:nvSpPr>
        <p:spPr>
          <a:xfrm>
            <a:off x="6660232" y="3878227"/>
            <a:ext cx="334303" cy="264030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3" name="22 Rectángulo"/>
          <p:cNvSpPr/>
          <p:nvPr/>
        </p:nvSpPr>
        <p:spPr>
          <a:xfrm>
            <a:off x="179512" y="4941168"/>
            <a:ext cx="8712968" cy="40035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 smtClean="0"/>
              <a:t>Proceso de vinculación y seguimiento  </a:t>
            </a:r>
            <a:endParaRPr lang="es-MX" sz="2000" b="1" dirty="0"/>
          </a:p>
        </p:txBody>
      </p:sp>
      <p:sp>
        <p:nvSpPr>
          <p:cNvPr id="24" name="23 Rectángulo"/>
          <p:cNvSpPr/>
          <p:nvPr/>
        </p:nvSpPr>
        <p:spPr>
          <a:xfrm>
            <a:off x="2340488" y="5488757"/>
            <a:ext cx="1805240" cy="924102"/>
          </a:xfrm>
          <a:prstGeom prst="rect">
            <a:avLst/>
          </a:prstGeom>
          <a:solidFill>
            <a:srgbClr val="0099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 smtClean="0"/>
              <a:t>Vinculación con  los Intermediarios Financieros</a:t>
            </a:r>
            <a:endParaRPr lang="es-MX" sz="1600" b="1" dirty="0"/>
          </a:p>
        </p:txBody>
      </p:sp>
      <p:sp>
        <p:nvSpPr>
          <p:cNvPr id="25" name="24 Rectángulo"/>
          <p:cNvSpPr/>
          <p:nvPr/>
        </p:nvSpPr>
        <p:spPr>
          <a:xfrm>
            <a:off x="4793460" y="5488757"/>
            <a:ext cx="1866772" cy="892571"/>
          </a:xfrm>
          <a:prstGeom prst="rect">
            <a:avLst/>
          </a:prstGeom>
          <a:solidFill>
            <a:srgbClr val="0099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Seguimiento a las empresas que obtuvieron financiamiento</a:t>
            </a:r>
            <a:endParaRPr lang="es-MX" sz="1400" b="1" dirty="0"/>
          </a:p>
        </p:txBody>
      </p:sp>
      <p:sp>
        <p:nvSpPr>
          <p:cNvPr id="26" name="25 Flecha derecha"/>
          <p:cNvSpPr/>
          <p:nvPr/>
        </p:nvSpPr>
        <p:spPr>
          <a:xfrm>
            <a:off x="4272099" y="5829265"/>
            <a:ext cx="334303" cy="264030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8" name="27 Rectángulo"/>
          <p:cNvSpPr/>
          <p:nvPr/>
        </p:nvSpPr>
        <p:spPr>
          <a:xfrm>
            <a:off x="179512" y="1484784"/>
            <a:ext cx="405447" cy="1368152"/>
          </a:xfrm>
          <a:prstGeom prst="rect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MX" sz="1400" b="1" dirty="0" smtClean="0"/>
              <a:t>Procedimientos</a:t>
            </a:r>
            <a:endParaRPr lang="es-MX" sz="1600" b="1" dirty="0" smtClean="0"/>
          </a:p>
        </p:txBody>
      </p:sp>
      <p:sp>
        <p:nvSpPr>
          <p:cNvPr id="29" name="28 Rectángulo"/>
          <p:cNvSpPr/>
          <p:nvPr/>
        </p:nvSpPr>
        <p:spPr>
          <a:xfrm>
            <a:off x="179512" y="3380742"/>
            <a:ext cx="405447" cy="1368152"/>
          </a:xfrm>
          <a:prstGeom prst="rect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MX" sz="1400" b="1" dirty="0" smtClean="0"/>
              <a:t>Procedimientos</a:t>
            </a:r>
          </a:p>
        </p:txBody>
      </p:sp>
      <p:sp>
        <p:nvSpPr>
          <p:cNvPr id="30" name="29 Rectángulo"/>
          <p:cNvSpPr/>
          <p:nvPr/>
        </p:nvSpPr>
        <p:spPr>
          <a:xfrm>
            <a:off x="179512" y="5336833"/>
            <a:ext cx="405447" cy="1368152"/>
          </a:xfrm>
          <a:prstGeom prst="rect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MX" sz="1400" b="1" dirty="0" smtClean="0"/>
              <a:t>Procedimientos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53 Rectángulo"/>
          <p:cNvSpPr/>
          <p:nvPr/>
        </p:nvSpPr>
        <p:spPr>
          <a:xfrm>
            <a:off x="107504" y="404664"/>
            <a:ext cx="8856984" cy="2880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Proceso de promoción</a:t>
            </a:r>
            <a:endParaRPr lang="es-MX" sz="1400" b="1" dirty="0"/>
          </a:p>
        </p:txBody>
      </p:sp>
      <p:sp>
        <p:nvSpPr>
          <p:cNvPr id="63" name="62 CuadroTexto"/>
          <p:cNvSpPr txBox="1"/>
          <p:nvPr/>
        </p:nvSpPr>
        <p:spPr>
          <a:xfrm>
            <a:off x="7452320" y="1557550"/>
            <a:ext cx="1296143" cy="15114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ES" sz="1000" dirty="0" smtClean="0"/>
              <a:t>Se obtiene información y documentación de las empresas de TI, se registra en base de datos y se conforma expediente electrónico</a:t>
            </a:r>
            <a:endParaRPr lang="es-ES" sz="1000" dirty="0"/>
          </a:p>
        </p:txBody>
      </p:sp>
      <p:cxnSp>
        <p:nvCxnSpPr>
          <p:cNvPr id="70" name="69 Conector angular"/>
          <p:cNvCxnSpPr>
            <a:stCxn id="63" idx="3"/>
            <a:endCxn id="76" idx="3"/>
          </p:cNvCxnSpPr>
          <p:nvPr/>
        </p:nvCxnSpPr>
        <p:spPr>
          <a:xfrm flipH="1">
            <a:off x="8678730" y="2313255"/>
            <a:ext cx="69733" cy="2396603"/>
          </a:xfrm>
          <a:prstGeom prst="bentConnector3">
            <a:avLst>
              <a:gd name="adj1" fmla="val -32782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75 CuadroTexto"/>
          <p:cNvSpPr txBox="1"/>
          <p:nvPr/>
        </p:nvSpPr>
        <p:spPr>
          <a:xfrm>
            <a:off x="7382587" y="4097790"/>
            <a:ext cx="1296143" cy="12241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Se analiza la información y se  determinan las empresas que podrán ser vinculadas al FIT</a:t>
            </a:r>
            <a:endParaRPr lang="es-ES" sz="1000" dirty="0"/>
          </a:p>
        </p:txBody>
      </p:sp>
      <p:sp>
        <p:nvSpPr>
          <p:cNvPr id="101" name="100 Rectángulo"/>
          <p:cNvSpPr/>
          <p:nvPr/>
        </p:nvSpPr>
        <p:spPr>
          <a:xfrm>
            <a:off x="107504" y="908720"/>
            <a:ext cx="4464496" cy="288032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Promoción dirigida </a:t>
            </a:r>
            <a:endParaRPr lang="es-MX" sz="1400" b="1" dirty="0"/>
          </a:p>
        </p:txBody>
      </p:sp>
      <p:sp>
        <p:nvSpPr>
          <p:cNvPr id="103" name="102 CuadroTexto"/>
          <p:cNvSpPr txBox="1"/>
          <p:nvPr/>
        </p:nvSpPr>
        <p:spPr>
          <a:xfrm>
            <a:off x="107504" y="1556792"/>
            <a:ext cx="1296143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Se efectúa la promoción dirigida  de los servicios  del FIT conforme al plan comercial a las empresas de TI</a:t>
            </a:r>
            <a:endParaRPr lang="es-ES" sz="1000" dirty="0"/>
          </a:p>
        </p:txBody>
      </p:sp>
      <p:sp>
        <p:nvSpPr>
          <p:cNvPr id="104" name="103 Rectángulo"/>
          <p:cNvSpPr/>
          <p:nvPr/>
        </p:nvSpPr>
        <p:spPr>
          <a:xfrm>
            <a:off x="5868144" y="909478"/>
            <a:ext cx="2880320" cy="288032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Registro</a:t>
            </a:r>
            <a:endParaRPr lang="es-MX" sz="1400" b="1" dirty="0"/>
          </a:p>
        </p:txBody>
      </p:sp>
      <p:sp>
        <p:nvSpPr>
          <p:cNvPr id="107" name="106 CuadroTexto"/>
          <p:cNvSpPr txBox="1"/>
          <p:nvPr/>
        </p:nvSpPr>
        <p:spPr>
          <a:xfrm>
            <a:off x="3059832" y="4088947"/>
            <a:ext cx="1296143" cy="123601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Se le comunica a cada empresa de TI el requerimiento de pago para la vinculación al FIT</a:t>
            </a:r>
          </a:p>
        </p:txBody>
      </p:sp>
      <p:sp>
        <p:nvSpPr>
          <p:cNvPr id="108" name="107 Decisión"/>
          <p:cNvSpPr/>
          <p:nvPr/>
        </p:nvSpPr>
        <p:spPr>
          <a:xfrm>
            <a:off x="5018198" y="4148322"/>
            <a:ext cx="1642792" cy="1131410"/>
          </a:xfrm>
          <a:prstGeom prst="flowChartDecisio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>
                <a:solidFill>
                  <a:schemeClr val="tx1"/>
                </a:solidFill>
              </a:rPr>
              <a:t>¿Cumple criterios de elegibilidad y requisitos?</a:t>
            </a:r>
            <a:endParaRPr lang="es-ES" sz="900" dirty="0">
              <a:solidFill>
                <a:schemeClr val="tx1"/>
              </a:solidFill>
            </a:endParaRPr>
          </a:p>
        </p:txBody>
      </p:sp>
      <p:cxnSp>
        <p:nvCxnSpPr>
          <p:cNvPr id="109" name="108 Conector angular"/>
          <p:cNvCxnSpPr>
            <a:stCxn id="76" idx="1"/>
            <a:endCxn id="108" idx="3"/>
          </p:cNvCxnSpPr>
          <p:nvPr/>
        </p:nvCxnSpPr>
        <p:spPr>
          <a:xfrm rot="10800000" flipV="1">
            <a:off x="6660991" y="4709857"/>
            <a:ext cx="721597" cy="416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119 Conector angular"/>
          <p:cNvCxnSpPr>
            <a:stCxn id="108" idx="1"/>
            <a:endCxn id="107" idx="3"/>
          </p:cNvCxnSpPr>
          <p:nvPr/>
        </p:nvCxnSpPr>
        <p:spPr>
          <a:xfrm rot="10800000">
            <a:off x="4355976" y="4706953"/>
            <a:ext cx="662223" cy="707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126 Elipse"/>
          <p:cNvSpPr/>
          <p:nvPr/>
        </p:nvSpPr>
        <p:spPr>
          <a:xfrm>
            <a:off x="6372200" y="3789040"/>
            <a:ext cx="864096" cy="64807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100" b="1" dirty="0" smtClean="0"/>
              <a:t>Punto de control</a:t>
            </a:r>
            <a:endParaRPr lang="es-MX" sz="1100" b="1" dirty="0"/>
          </a:p>
        </p:txBody>
      </p:sp>
      <p:sp>
        <p:nvSpPr>
          <p:cNvPr id="131" name="130 CuadroTexto"/>
          <p:cNvSpPr txBox="1"/>
          <p:nvPr/>
        </p:nvSpPr>
        <p:spPr>
          <a:xfrm>
            <a:off x="4499992" y="4365104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si</a:t>
            </a:r>
            <a:endParaRPr lang="es-MX" sz="1200" dirty="0"/>
          </a:p>
        </p:txBody>
      </p:sp>
      <p:sp>
        <p:nvSpPr>
          <p:cNvPr id="139" name="138 CuadroTexto"/>
          <p:cNvSpPr txBox="1"/>
          <p:nvPr/>
        </p:nvSpPr>
        <p:spPr>
          <a:xfrm>
            <a:off x="3203848" y="1700808"/>
            <a:ext cx="1296143" cy="8640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Se registran los resultados obtenidos  y  se comunican en  el FIT</a:t>
            </a:r>
            <a:endParaRPr lang="es-ES" sz="1000" dirty="0"/>
          </a:p>
        </p:txBody>
      </p:sp>
      <p:sp>
        <p:nvSpPr>
          <p:cNvPr id="148" name="147 Decisión"/>
          <p:cNvSpPr/>
          <p:nvPr/>
        </p:nvSpPr>
        <p:spPr>
          <a:xfrm>
            <a:off x="1644180" y="1664425"/>
            <a:ext cx="1368152" cy="936104"/>
          </a:xfrm>
          <a:prstGeom prst="flowChartDecisio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>
                <a:solidFill>
                  <a:schemeClr val="tx1"/>
                </a:solidFill>
              </a:rPr>
              <a:t>¿la empresa  de TI está interesada?</a:t>
            </a:r>
            <a:endParaRPr lang="es-ES" sz="900" dirty="0">
              <a:solidFill>
                <a:schemeClr val="tx1"/>
              </a:solidFill>
            </a:endParaRPr>
          </a:p>
        </p:txBody>
      </p:sp>
      <p:cxnSp>
        <p:nvCxnSpPr>
          <p:cNvPr id="163" name="162 Conector angular"/>
          <p:cNvCxnSpPr>
            <a:stCxn id="103" idx="3"/>
            <a:endCxn id="148" idx="1"/>
          </p:cNvCxnSpPr>
          <p:nvPr/>
        </p:nvCxnSpPr>
        <p:spPr>
          <a:xfrm flipV="1">
            <a:off x="1403647" y="2132477"/>
            <a:ext cx="240533" cy="37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166 Conector angular"/>
          <p:cNvCxnSpPr>
            <a:stCxn id="148" idx="3"/>
            <a:endCxn id="139" idx="1"/>
          </p:cNvCxnSpPr>
          <p:nvPr/>
        </p:nvCxnSpPr>
        <p:spPr>
          <a:xfrm>
            <a:off x="3012332" y="2132477"/>
            <a:ext cx="191516" cy="37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170 CuadroTexto"/>
          <p:cNvSpPr txBox="1"/>
          <p:nvPr/>
        </p:nvSpPr>
        <p:spPr>
          <a:xfrm>
            <a:off x="2771800" y="1700808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 smtClean="0"/>
              <a:t>no</a:t>
            </a:r>
            <a:endParaRPr lang="es-MX" sz="1200" dirty="0"/>
          </a:p>
        </p:txBody>
      </p:sp>
      <p:sp>
        <p:nvSpPr>
          <p:cNvPr id="175" name="174 CuadroTexto"/>
          <p:cNvSpPr txBox="1"/>
          <p:nvPr/>
        </p:nvSpPr>
        <p:spPr>
          <a:xfrm>
            <a:off x="4716016" y="1700808"/>
            <a:ext cx="432047" cy="2160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FIN</a:t>
            </a:r>
            <a:endParaRPr lang="es-ES" sz="1000" dirty="0"/>
          </a:p>
        </p:txBody>
      </p:sp>
      <p:cxnSp>
        <p:nvCxnSpPr>
          <p:cNvPr id="176" name="175 Conector angular"/>
          <p:cNvCxnSpPr>
            <a:stCxn id="139" idx="3"/>
            <a:endCxn id="175" idx="2"/>
          </p:cNvCxnSpPr>
          <p:nvPr/>
        </p:nvCxnSpPr>
        <p:spPr>
          <a:xfrm flipV="1">
            <a:off x="4499991" y="1916832"/>
            <a:ext cx="432049" cy="21602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179 CuadroTexto"/>
          <p:cNvSpPr txBox="1"/>
          <p:nvPr/>
        </p:nvSpPr>
        <p:spPr>
          <a:xfrm>
            <a:off x="2123728" y="2564904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si</a:t>
            </a:r>
            <a:endParaRPr lang="es-MX" sz="1200" dirty="0"/>
          </a:p>
        </p:txBody>
      </p:sp>
      <p:cxnSp>
        <p:nvCxnSpPr>
          <p:cNvPr id="181" name="180 Conector angular"/>
          <p:cNvCxnSpPr>
            <a:stCxn id="148" idx="2"/>
            <a:endCxn id="56" idx="1"/>
          </p:cNvCxnSpPr>
          <p:nvPr/>
        </p:nvCxnSpPr>
        <p:spPr>
          <a:xfrm rot="5400000" flipH="1" flipV="1">
            <a:off x="3954373" y="686759"/>
            <a:ext cx="287653" cy="3539888"/>
          </a:xfrm>
          <a:prstGeom prst="bentConnector4">
            <a:avLst>
              <a:gd name="adj1" fmla="val -79471"/>
              <a:gd name="adj2" fmla="val 7811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189 CuadroTexto"/>
          <p:cNvSpPr txBox="1"/>
          <p:nvPr/>
        </p:nvSpPr>
        <p:spPr>
          <a:xfrm>
            <a:off x="5051548" y="5964848"/>
            <a:ext cx="1584176" cy="6754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Se notifica a las empresas de TI y se registra estadística</a:t>
            </a:r>
            <a:endParaRPr lang="es-ES" sz="1000" dirty="0"/>
          </a:p>
        </p:txBody>
      </p:sp>
      <p:sp>
        <p:nvSpPr>
          <p:cNvPr id="191" name="190 CuadroTexto"/>
          <p:cNvSpPr txBox="1"/>
          <p:nvPr/>
        </p:nvSpPr>
        <p:spPr>
          <a:xfrm>
            <a:off x="5868144" y="5157192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 smtClean="0"/>
              <a:t>no</a:t>
            </a:r>
            <a:endParaRPr lang="es-MX" sz="1200" dirty="0"/>
          </a:p>
        </p:txBody>
      </p:sp>
      <p:sp>
        <p:nvSpPr>
          <p:cNvPr id="192" name="191 CuadroTexto"/>
          <p:cNvSpPr txBox="1"/>
          <p:nvPr/>
        </p:nvSpPr>
        <p:spPr>
          <a:xfrm>
            <a:off x="6875499" y="6195623"/>
            <a:ext cx="432047" cy="2160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FIN</a:t>
            </a:r>
            <a:endParaRPr lang="es-ES" sz="1000" dirty="0"/>
          </a:p>
        </p:txBody>
      </p:sp>
      <p:cxnSp>
        <p:nvCxnSpPr>
          <p:cNvPr id="194" name="193 Conector angular"/>
          <p:cNvCxnSpPr>
            <a:stCxn id="108" idx="2"/>
            <a:endCxn id="190" idx="0"/>
          </p:cNvCxnSpPr>
          <p:nvPr/>
        </p:nvCxnSpPr>
        <p:spPr>
          <a:xfrm rot="16200000" flipH="1">
            <a:off x="5499057" y="5620269"/>
            <a:ext cx="685116" cy="404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198 Conector angular"/>
          <p:cNvCxnSpPr>
            <a:stCxn id="190" idx="3"/>
            <a:endCxn id="192" idx="1"/>
          </p:cNvCxnSpPr>
          <p:nvPr/>
        </p:nvCxnSpPr>
        <p:spPr>
          <a:xfrm>
            <a:off x="6635724" y="6302576"/>
            <a:ext cx="239775" cy="105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64 CuadroTexto"/>
          <p:cNvSpPr txBox="1"/>
          <p:nvPr/>
        </p:nvSpPr>
        <p:spPr>
          <a:xfrm>
            <a:off x="1629197" y="4057514"/>
            <a:ext cx="1286619" cy="12961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ES" sz="1000" dirty="0" smtClean="0"/>
              <a:t>La empresa de TI recibe la notificación,  y efectúa el pago de la cuota correspondiente</a:t>
            </a:r>
            <a:endParaRPr lang="es-ES" sz="1000" dirty="0"/>
          </a:p>
        </p:txBody>
      </p:sp>
      <p:cxnSp>
        <p:nvCxnSpPr>
          <p:cNvPr id="69" name="68 Conector angular"/>
          <p:cNvCxnSpPr>
            <a:stCxn id="107" idx="1"/>
            <a:endCxn id="65" idx="3"/>
          </p:cNvCxnSpPr>
          <p:nvPr/>
        </p:nvCxnSpPr>
        <p:spPr>
          <a:xfrm rot="10800000">
            <a:off x="2915816" y="4705587"/>
            <a:ext cx="144016" cy="1367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88 CuadroTexto"/>
          <p:cNvSpPr txBox="1"/>
          <p:nvPr/>
        </p:nvSpPr>
        <p:spPr>
          <a:xfrm>
            <a:off x="107504" y="1268760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92" name="91 CuadroTexto"/>
          <p:cNvSpPr txBox="1"/>
          <p:nvPr/>
        </p:nvSpPr>
        <p:spPr>
          <a:xfrm>
            <a:off x="3203848" y="1412776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93" name="92 CuadroTexto"/>
          <p:cNvSpPr txBox="1"/>
          <p:nvPr/>
        </p:nvSpPr>
        <p:spPr>
          <a:xfrm>
            <a:off x="5868144" y="1269518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94" name="93 CuadroTexto"/>
          <p:cNvSpPr txBox="1"/>
          <p:nvPr/>
        </p:nvSpPr>
        <p:spPr>
          <a:xfrm>
            <a:off x="7452320" y="1269518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95" name="94 CuadroTexto"/>
          <p:cNvSpPr txBox="1"/>
          <p:nvPr/>
        </p:nvSpPr>
        <p:spPr>
          <a:xfrm>
            <a:off x="5064181" y="5685756"/>
            <a:ext cx="1584176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111" name="110 CuadroTexto"/>
          <p:cNvSpPr txBox="1"/>
          <p:nvPr/>
        </p:nvSpPr>
        <p:spPr>
          <a:xfrm>
            <a:off x="3069865" y="3793031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112" name="111 CuadroTexto"/>
          <p:cNvSpPr txBox="1"/>
          <p:nvPr/>
        </p:nvSpPr>
        <p:spPr>
          <a:xfrm>
            <a:off x="1629705" y="3793031"/>
            <a:ext cx="1296143" cy="224408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Empresa de TI</a:t>
            </a:r>
            <a:endParaRPr lang="es-ES" sz="1000" dirty="0"/>
          </a:p>
        </p:txBody>
      </p:sp>
      <p:sp>
        <p:nvSpPr>
          <p:cNvPr id="116" name="115 Conector fuera de página"/>
          <p:cNvSpPr/>
          <p:nvPr/>
        </p:nvSpPr>
        <p:spPr>
          <a:xfrm>
            <a:off x="684455" y="5576607"/>
            <a:ext cx="323528" cy="288032"/>
          </a:xfrm>
          <a:prstGeom prst="flowChartOffpageConnector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56" name="55 CuadroTexto"/>
          <p:cNvSpPr txBox="1"/>
          <p:nvPr/>
        </p:nvSpPr>
        <p:spPr>
          <a:xfrm>
            <a:off x="5868144" y="1556792"/>
            <a:ext cx="1296143" cy="15121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ES" sz="1000" dirty="0" smtClean="0"/>
              <a:t>Se envía formulario de pre registro a las empresas de TI y se solicita información y documentación adicional de acuerdo al </a:t>
            </a:r>
            <a:r>
              <a:rPr lang="es-ES" sz="1000" dirty="0" err="1" smtClean="0"/>
              <a:t>check</a:t>
            </a:r>
            <a:r>
              <a:rPr lang="es-ES" sz="1000" dirty="0" smtClean="0"/>
              <a:t> </a:t>
            </a:r>
            <a:r>
              <a:rPr lang="es-ES" sz="1000" dirty="0" err="1" smtClean="0"/>
              <a:t>list</a:t>
            </a:r>
            <a:endParaRPr lang="es-ES" sz="1000" dirty="0"/>
          </a:p>
        </p:txBody>
      </p:sp>
      <p:cxnSp>
        <p:nvCxnSpPr>
          <p:cNvPr id="66" name="175 Conector angular"/>
          <p:cNvCxnSpPr>
            <a:stCxn id="56" idx="3"/>
            <a:endCxn id="63" idx="1"/>
          </p:cNvCxnSpPr>
          <p:nvPr/>
        </p:nvCxnSpPr>
        <p:spPr>
          <a:xfrm>
            <a:off x="7164287" y="2312876"/>
            <a:ext cx="288033" cy="37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70 Rectángulo"/>
          <p:cNvSpPr/>
          <p:nvPr/>
        </p:nvSpPr>
        <p:spPr>
          <a:xfrm>
            <a:off x="251520" y="3440117"/>
            <a:ext cx="8568952" cy="276915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Pre análisis y vinculación con el FIT</a:t>
            </a:r>
            <a:endParaRPr lang="es-MX" sz="1400" b="1" dirty="0"/>
          </a:p>
        </p:txBody>
      </p:sp>
      <p:sp>
        <p:nvSpPr>
          <p:cNvPr id="72" name="71 CuadroTexto"/>
          <p:cNvSpPr txBox="1"/>
          <p:nvPr/>
        </p:nvSpPr>
        <p:spPr>
          <a:xfrm>
            <a:off x="7380312" y="3813548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77" name="76 CuadroTexto"/>
          <p:cNvSpPr txBox="1"/>
          <p:nvPr/>
        </p:nvSpPr>
        <p:spPr>
          <a:xfrm>
            <a:off x="191388" y="4053322"/>
            <a:ext cx="1296143" cy="12961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Se genera un folio para la identificación  de las empresas de TI</a:t>
            </a:r>
            <a:endParaRPr lang="es-ES" sz="1000" dirty="0"/>
          </a:p>
        </p:txBody>
      </p:sp>
      <p:sp>
        <p:nvSpPr>
          <p:cNvPr id="78" name="77 CuadroTexto"/>
          <p:cNvSpPr txBox="1"/>
          <p:nvPr/>
        </p:nvSpPr>
        <p:spPr>
          <a:xfrm>
            <a:off x="179512" y="3778681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cxnSp>
        <p:nvCxnSpPr>
          <p:cNvPr id="81" name="80 Conector angular"/>
          <p:cNvCxnSpPr>
            <a:stCxn id="65" idx="1"/>
            <a:endCxn id="77" idx="3"/>
          </p:cNvCxnSpPr>
          <p:nvPr/>
        </p:nvCxnSpPr>
        <p:spPr>
          <a:xfrm rot="10800000">
            <a:off x="1487531" y="4701394"/>
            <a:ext cx="141666" cy="419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86 Conector angular"/>
          <p:cNvCxnSpPr>
            <a:stCxn id="77" idx="2"/>
            <a:endCxn id="116" idx="0"/>
          </p:cNvCxnSpPr>
          <p:nvPr/>
        </p:nvCxnSpPr>
        <p:spPr>
          <a:xfrm rot="16200000" flipH="1">
            <a:off x="729269" y="5459656"/>
            <a:ext cx="227141" cy="675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79512" y="404664"/>
            <a:ext cx="8784976" cy="2880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Proceso análisis y evaluación</a:t>
            </a:r>
            <a:endParaRPr lang="es-MX" sz="1400" b="1" dirty="0"/>
          </a:p>
        </p:txBody>
      </p:sp>
      <p:sp>
        <p:nvSpPr>
          <p:cNvPr id="20" name="19 Rectángulo"/>
          <p:cNvSpPr/>
          <p:nvPr/>
        </p:nvSpPr>
        <p:spPr>
          <a:xfrm>
            <a:off x="179512" y="740954"/>
            <a:ext cx="5184576" cy="311782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Análisis y posicionamiento </a:t>
            </a:r>
            <a:endParaRPr lang="es-MX" sz="1400" b="1" dirty="0"/>
          </a:p>
        </p:txBody>
      </p:sp>
      <p:sp>
        <p:nvSpPr>
          <p:cNvPr id="21" name="20 CuadroTexto"/>
          <p:cNvSpPr txBox="1"/>
          <p:nvPr/>
        </p:nvSpPr>
        <p:spPr>
          <a:xfrm>
            <a:off x="299778" y="1413534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ES" sz="1000" dirty="0" smtClean="0"/>
              <a:t>Se da acceso al cuestionario correspondiente</a:t>
            </a:r>
            <a:endParaRPr lang="es-ES" sz="1000" dirty="0"/>
          </a:p>
        </p:txBody>
      </p:sp>
      <p:sp>
        <p:nvSpPr>
          <p:cNvPr id="22" name="21 CuadroTexto"/>
          <p:cNvSpPr txBox="1"/>
          <p:nvPr/>
        </p:nvSpPr>
        <p:spPr>
          <a:xfrm>
            <a:off x="1979712" y="1412776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ES" sz="1000" dirty="0" smtClean="0"/>
              <a:t>La empresa de TI resuelve el cuestionario de evaluación  e imprime reporte de resultados </a:t>
            </a:r>
            <a:endParaRPr lang="es-ES" sz="1000" dirty="0"/>
          </a:p>
        </p:txBody>
      </p:sp>
      <p:sp>
        <p:nvSpPr>
          <p:cNvPr id="23" name="22 CuadroTexto"/>
          <p:cNvSpPr txBox="1"/>
          <p:nvPr/>
        </p:nvSpPr>
        <p:spPr>
          <a:xfrm>
            <a:off x="5652120" y="1412018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ES" sz="1000" dirty="0" smtClean="0"/>
              <a:t>Se le da acceso a la  guía para el desarrollo de capacidades enfocadas en la acreditación</a:t>
            </a:r>
            <a:endParaRPr lang="es-ES" sz="1000" dirty="0"/>
          </a:p>
        </p:txBody>
      </p:sp>
      <p:sp>
        <p:nvSpPr>
          <p:cNvPr id="24" name="23 Decisión"/>
          <p:cNvSpPr/>
          <p:nvPr/>
        </p:nvSpPr>
        <p:spPr>
          <a:xfrm>
            <a:off x="3779912" y="1521167"/>
            <a:ext cx="1632434" cy="936104"/>
          </a:xfrm>
          <a:prstGeom prst="flowChartDecisio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>
                <a:solidFill>
                  <a:schemeClr val="tx1"/>
                </a:solidFill>
              </a:rPr>
              <a:t>¿Existen áreas de mejora ?</a:t>
            </a:r>
            <a:endParaRPr lang="es-ES" sz="900" dirty="0">
              <a:solidFill>
                <a:schemeClr val="tx1"/>
              </a:solidFill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5292080" y="1628800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Si</a:t>
            </a:r>
            <a:endParaRPr lang="es-MX" sz="1200" b="1" dirty="0"/>
          </a:p>
        </p:txBody>
      </p:sp>
      <p:sp>
        <p:nvSpPr>
          <p:cNvPr id="27" name="26 CuadroTexto"/>
          <p:cNvSpPr txBox="1"/>
          <p:nvPr/>
        </p:nvSpPr>
        <p:spPr>
          <a:xfrm>
            <a:off x="179512" y="4797152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No</a:t>
            </a:r>
            <a:endParaRPr lang="es-MX" sz="1200" dirty="0"/>
          </a:p>
        </p:txBody>
      </p:sp>
      <p:cxnSp>
        <p:nvCxnSpPr>
          <p:cNvPr id="28" name="27 Conector angular"/>
          <p:cNvCxnSpPr>
            <a:stCxn id="21" idx="3"/>
            <a:endCxn id="22" idx="1"/>
          </p:cNvCxnSpPr>
          <p:nvPr/>
        </p:nvCxnSpPr>
        <p:spPr>
          <a:xfrm flipV="1">
            <a:off x="1811946" y="1988840"/>
            <a:ext cx="167766" cy="75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Conector angular"/>
          <p:cNvCxnSpPr>
            <a:stCxn id="22" idx="3"/>
            <a:endCxn id="24" idx="1"/>
          </p:cNvCxnSpPr>
          <p:nvPr/>
        </p:nvCxnSpPr>
        <p:spPr>
          <a:xfrm>
            <a:off x="3491880" y="1988840"/>
            <a:ext cx="288032" cy="37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36 Rectángulo"/>
          <p:cNvSpPr/>
          <p:nvPr/>
        </p:nvSpPr>
        <p:spPr>
          <a:xfrm>
            <a:off x="5508104" y="740954"/>
            <a:ext cx="3456384" cy="311782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Desarrollo de capacidades</a:t>
            </a:r>
            <a:endParaRPr lang="es-MX" sz="1400" b="1" dirty="0"/>
          </a:p>
        </p:txBody>
      </p:sp>
      <p:sp>
        <p:nvSpPr>
          <p:cNvPr id="38" name="37 CuadroTexto"/>
          <p:cNvSpPr txBox="1"/>
          <p:nvPr/>
        </p:nvSpPr>
        <p:spPr>
          <a:xfrm>
            <a:off x="179512" y="44624"/>
            <a:ext cx="8784976" cy="288032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ES" sz="1000" dirty="0" smtClean="0"/>
              <a:t>**Se le recomendará a la empresa la contratación de consultores especializados para que le den asesoría</a:t>
            </a:r>
            <a:endParaRPr lang="es-ES" sz="1000" dirty="0"/>
          </a:p>
        </p:txBody>
      </p:sp>
      <p:cxnSp>
        <p:nvCxnSpPr>
          <p:cNvPr id="40" name="39 Conector angular"/>
          <p:cNvCxnSpPr>
            <a:stCxn id="24" idx="3"/>
            <a:endCxn id="23" idx="1"/>
          </p:cNvCxnSpPr>
          <p:nvPr/>
        </p:nvCxnSpPr>
        <p:spPr>
          <a:xfrm flipV="1">
            <a:off x="5412346" y="1988082"/>
            <a:ext cx="239774" cy="1137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42 Conector angular"/>
          <p:cNvCxnSpPr>
            <a:stCxn id="24" idx="2"/>
            <a:endCxn id="47" idx="2"/>
          </p:cNvCxnSpPr>
          <p:nvPr/>
        </p:nvCxnSpPr>
        <p:spPr>
          <a:xfrm rot="16200000" flipH="1">
            <a:off x="6276442" y="776957"/>
            <a:ext cx="107633" cy="3468259"/>
          </a:xfrm>
          <a:prstGeom prst="bentConnector3">
            <a:avLst>
              <a:gd name="adj1" fmla="val 31238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46 CuadroTexto"/>
          <p:cNvSpPr txBox="1"/>
          <p:nvPr/>
        </p:nvSpPr>
        <p:spPr>
          <a:xfrm>
            <a:off x="7308304" y="1412776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ES" sz="1000" dirty="0" smtClean="0"/>
              <a:t>Se recibe notificación de  que la empresa de TI cuenta con las características requeridas para continuar con el proceso de acreditación</a:t>
            </a:r>
            <a:endParaRPr lang="es-ES" sz="1000" dirty="0"/>
          </a:p>
        </p:txBody>
      </p:sp>
      <p:cxnSp>
        <p:nvCxnSpPr>
          <p:cNvPr id="30" name="29 Conector angular"/>
          <p:cNvCxnSpPr>
            <a:stCxn id="47" idx="3"/>
            <a:endCxn id="39" idx="3"/>
          </p:cNvCxnSpPr>
          <p:nvPr/>
        </p:nvCxnSpPr>
        <p:spPr>
          <a:xfrm>
            <a:off x="8820472" y="1988840"/>
            <a:ext cx="12700" cy="2520280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angular"/>
          <p:cNvCxnSpPr>
            <a:stCxn id="23" idx="3"/>
            <a:endCxn id="47" idx="1"/>
          </p:cNvCxnSpPr>
          <p:nvPr/>
        </p:nvCxnSpPr>
        <p:spPr>
          <a:xfrm>
            <a:off x="7164288" y="1988082"/>
            <a:ext cx="144016" cy="75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38 CuadroTexto"/>
          <p:cNvSpPr txBox="1"/>
          <p:nvPr/>
        </p:nvSpPr>
        <p:spPr>
          <a:xfrm>
            <a:off x="7308304" y="3933056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ES" sz="1000" dirty="0" smtClean="0"/>
              <a:t>Se planea la revisión  para la acreditación y se da aviso a la empresa de TI</a:t>
            </a:r>
            <a:endParaRPr lang="es-ES" sz="1000" dirty="0"/>
          </a:p>
        </p:txBody>
      </p:sp>
      <p:sp>
        <p:nvSpPr>
          <p:cNvPr id="45" name="44 CuadroTexto"/>
          <p:cNvSpPr txBox="1"/>
          <p:nvPr/>
        </p:nvSpPr>
        <p:spPr>
          <a:xfrm>
            <a:off x="5577689" y="3933056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ES" sz="1000" dirty="0" smtClean="0"/>
              <a:t>Se ejecuta la  revisión y  elabora un informe que es entregado por  el responsable de la revisión al área de Evaluación</a:t>
            </a:r>
          </a:p>
        </p:txBody>
      </p:sp>
      <p:cxnSp>
        <p:nvCxnSpPr>
          <p:cNvPr id="49" name="48 Conector angular"/>
          <p:cNvCxnSpPr>
            <a:stCxn id="39" idx="1"/>
            <a:endCxn id="45" idx="3"/>
          </p:cNvCxnSpPr>
          <p:nvPr/>
        </p:nvCxnSpPr>
        <p:spPr>
          <a:xfrm rot="10800000">
            <a:off x="7089858" y="4509120"/>
            <a:ext cx="218447" cy="127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52 CuadroTexto"/>
          <p:cNvSpPr txBox="1"/>
          <p:nvPr/>
        </p:nvSpPr>
        <p:spPr>
          <a:xfrm>
            <a:off x="3923928" y="3933056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ES" sz="1000" dirty="0" smtClean="0"/>
              <a:t>El Comité de acreditación estudia el informe entregado por el área de  Evaluación </a:t>
            </a:r>
            <a:endParaRPr lang="es-ES" sz="1000" dirty="0"/>
          </a:p>
        </p:txBody>
      </p:sp>
      <p:sp>
        <p:nvSpPr>
          <p:cNvPr id="58" name="57 Rectángulo"/>
          <p:cNvSpPr/>
          <p:nvPr/>
        </p:nvSpPr>
        <p:spPr>
          <a:xfrm>
            <a:off x="5580112" y="3356992"/>
            <a:ext cx="3240360" cy="264282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Revisión </a:t>
            </a:r>
            <a:endParaRPr lang="es-MX" sz="1400" b="1" dirty="0"/>
          </a:p>
        </p:txBody>
      </p:sp>
      <p:sp>
        <p:nvSpPr>
          <p:cNvPr id="59" name="58 Rectángulo"/>
          <p:cNvSpPr/>
          <p:nvPr/>
        </p:nvSpPr>
        <p:spPr>
          <a:xfrm>
            <a:off x="179512" y="3356992"/>
            <a:ext cx="5184576" cy="264282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Evaluación para la acreditación </a:t>
            </a:r>
            <a:endParaRPr lang="es-MX" sz="1400" b="1" dirty="0"/>
          </a:p>
        </p:txBody>
      </p:sp>
      <p:sp>
        <p:nvSpPr>
          <p:cNvPr id="60" name="59 CuadroTexto"/>
          <p:cNvSpPr txBox="1"/>
          <p:nvPr/>
        </p:nvSpPr>
        <p:spPr>
          <a:xfrm>
            <a:off x="2195736" y="3933056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hangingPunct="0"/>
            <a:r>
              <a:rPr lang="es-ES" sz="1000" dirty="0" smtClean="0"/>
              <a:t>Votan y resuelven conforme a :</a:t>
            </a:r>
          </a:p>
          <a:p>
            <a:pPr marL="361950" lvl="0" hangingPunct="0">
              <a:buFont typeface="Arial" pitchFamily="34" charset="0"/>
              <a:buChar char="•"/>
            </a:pPr>
            <a:r>
              <a:rPr lang="es-ES" sz="1000" dirty="0" smtClean="0"/>
              <a:t> </a:t>
            </a:r>
            <a:r>
              <a:rPr lang="es-MX" sz="1000" dirty="0" smtClean="0"/>
              <a:t>Autorizado</a:t>
            </a:r>
          </a:p>
          <a:p>
            <a:pPr marL="361950" lvl="0" hangingPunct="0">
              <a:buFont typeface="Arial" pitchFamily="34" charset="0"/>
              <a:buChar char="•"/>
            </a:pPr>
            <a:r>
              <a:rPr lang="es-MX" sz="1000" dirty="0" smtClean="0"/>
              <a:t> Condicionado</a:t>
            </a:r>
          </a:p>
          <a:p>
            <a:pPr marL="361950">
              <a:buFont typeface="Arial" pitchFamily="34" charset="0"/>
              <a:buChar char="•"/>
            </a:pPr>
            <a:r>
              <a:rPr lang="es-MX" sz="1000" dirty="0" smtClean="0"/>
              <a:t> Rechazado</a:t>
            </a:r>
          </a:p>
          <a:p>
            <a:pPr marL="361950"/>
            <a:endParaRPr lang="es-ES" sz="1000" dirty="0"/>
          </a:p>
        </p:txBody>
      </p:sp>
      <p:cxnSp>
        <p:nvCxnSpPr>
          <p:cNvPr id="61" name="60 Conector angular"/>
          <p:cNvCxnSpPr>
            <a:stCxn id="45" idx="1"/>
            <a:endCxn id="53" idx="3"/>
          </p:cNvCxnSpPr>
          <p:nvPr/>
        </p:nvCxnSpPr>
        <p:spPr>
          <a:xfrm rot="10800000">
            <a:off x="5436097" y="4509120"/>
            <a:ext cx="141593" cy="127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63 Conector angular"/>
          <p:cNvCxnSpPr>
            <a:stCxn id="53" idx="1"/>
            <a:endCxn id="60" idx="3"/>
          </p:cNvCxnSpPr>
          <p:nvPr/>
        </p:nvCxnSpPr>
        <p:spPr>
          <a:xfrm rot="10800000">
            <a:off x="3707904" y="4509120"/>
            <a:ext cx="216024" cy="127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67 Decisión"/>
          <p:cNvSpPr/>
          <p:nvPr/>
        </p:nvSpPr>
        <p:spPr>
          <a:xfrm>
            <a:off x="395536" y="4041068"/>
            <a:ext cx="1560426" cy="936104"/>
          </a:xfrm>
          <a:prstGeom prst="flowChartDecisio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>
                <a:solidFill>
                  <a:schemeClr val="tx1"/>
                </a:solidFill>
              </a:rPr>
              <a:t>¿Se autoriza la acreditación?</a:t>
            </a:r>
            <a:endParaRPr lang="es-ES" sz="900" dirty="0">
              <a:solidFill>
                <a:schemeClr val="tx1"/>
              </a:solidFill>
            </a:endParaRPr>
          </a:p>
        </p:txBody>
      </p:sp>
      <p:cxnSp>
        <p:nvCxnSpPr>
          <p:cNvPr id="69" name="68 Conector angular"/>
          <p:cNvCxnSpPr>
            <a:stCxn id="60" idx="1"/>
            <a:endCxn id="68" idx="3"/>
          </p:cNvCxnSpPr>
          <p:nvPr/>
        </p:nvCxnSpPr>
        <p:spPr>
          <a:xfrm rot="10800000">
            <a:off x="1955962" y="4509120"/>
            <a:ext cx="239774" cy="127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78 Conector fuera de página"/>
          <p:cNvSpPr/>
          <p:nvPr/>
        </p:nvSpPr>
        <p:spPr>
          <a:xfrm>
            <a:off x="539552" y="5157192"/>
            <a:ext cx="323528" cy="288032"/>
          </a:xfrm>
          <a:prstGeom prst="flowChartOffpageConnector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>
                <a:solidFill>
                  <a:srgbClr val="FF0000"/>
                </a:solidFill>
              </a:rPr>
              <a:t>B</a:t>
            </a:r>
          </a:p>
        </p:txBody>
      </p:sp>
      <p:cxnSp>
        <p:nvCxnSpPr>
          <p:cNvPr id="80" name="79 Conector angular"/>
          <p:cNvCxnSpPr>
            <a:stCxn id="68" idx="1"/>
            <a:endCxn id="79" idx="1"/>
          </p:cNvCxnSpPr>
          <p:nvPr/>
        </p:nvCxnSpPr>
        <p:spPr>
          <a:xfrm rot="10800000" flipH="1" flipV="1">
            <a:off x="395536" y="4509120"/>
            <a:ext cx="144016" cy="792088"/>
          </a:xfrm>
          <a:prstGeom prst="bentConnector3">
            <a:avLst>
              <a:gd name="adj1" fmla="val -15873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91 Conector angular"/>
          <p:cNvCxnSpPr>
            <a:stCxn id="68" idx="2"/>
            <a:endCxn id="96" idx="1"/>
          </p:cNvCxnSpPr>
          <p:nvPr/>
        </p:nvCxnSpPr>
        <p:spPr>
          <a:xfrm rot="16200000" flipH="1">
            <a:off x="1127680" y="5025240"/>
            <a:ext cx="1116124" cy="1019987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95 CuadroTexto"/>
          <p:cNvSpPr txBox="1"/>
          <p:nvPr/>
        </p:nvSpPr>
        <p:spPr>
          <a:xfrm>
            <a:off x="2195736" y="5517232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Se emite carta del Comité  con autorización</a:t>
            </a:r>
            <a:endParaRPr lang="es-ES" sz="1000" dirty="0"/>
          </a:p>
        </p:txBody>
      </p:sp>
      <p:sp>
        <p:nvSpPr>
          <p:cNvPr id="111" name="110 CuadroTexto"/>
          <p:cNvSpPr txBox="1"/>
          <p:nvPr/>
        </p:nvSpPr>
        <p:spPr>
          <a:xfrm>
            <a:off x="3995936" y="5506599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Se registra aceptación de acreditación de la empresa en el portal y se notifica a la misma</a:t>
            </a:r>
            <a:endParaRPr lang="es-ES" sz="1000" dirty="0"/>
          </a:p>
        </p:txBody>
      </p:sp>
      <p:cxnSp>
        <p:nvCxnSpPr>
          <p:cNvPr id="112" name="91 Conector angular"/>
          <p:cNvCxnSpPr>
            <a:stCxn id="96" idx="3"/>
            <a:endCxn id="111" idx="1"/>
          </p:cNvCxnSpPr>
          <p:nvPr/>
        </p:nvCxnSpPr>
        <p:spPr>
          <a:xfrm flipV="1">
            <a:off x="3707904" y="6082663"/>
            <a:ext cx="288032" cy="1063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91 Conector angular"/>
          <p:cNvCxnSpPr>
            <a:stCxn id="111" idx="3"/>
            <a:endCxn id="119" idx="1"/>
          </p:cNvCxnSpPr>
          <p:nvPr/>
        </p:nvCxnSpPr>
        <p:spPr>
          <a:xfrm>
            <a:off x="5508104" y="6082663"/>
            <a:ext cx="221811" cy="242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118 CuadroTexto"/>
          <p:cNvSpPr txBox="1"/>
          <p:nvPr/>
        </p:nvSpPr>
        <p:spPr>
          <a:xfrm>
            <a:off x="5729915" y="5509022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Se envía documento que acredita la certificación otorgada por el FIT a la empresa de TI</a:t>
            </a:r>
            <a:endParaRPr lang="es-ES" sz="1000" dirty="0"/>
          </a:p>
        </p:txBody>
      </p:sp>
      <p:cxnSp>
        <p:nvCxnSpPr>
          <p:cNvPr id="130" name="91 Conector angular"/>
          <p:cNvCxnSpPr>
            <a:stCxn id="119" idx="3"/>
          </p:cNvCxnSpPr>
          <p:nvPr/>
        </p:nvCxnSpPr>
        <p:spPr>
          <a:xfrm>
            <a:off x="7242083" y="6085086"/>
            <a:ext cx="210237" cy="821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132 CuadroTexto"/>
          <p:cNvSpPr txBox="1"/>
          <p:nvPr/>
        </p:nvSpPr>
        <p:spPr>
          <a:xfrm>
            <a:off x="4788024" y="2348880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No</a:t>
            </a:r>
            <a:endParaRPr lang="es-MX" sz="1200" dirty="0"/>
          </a:p>
        </p:txBody>
      </p:sp>
      <p:sp>
        <p:nvSpPr>
          <p:cNvPr id="134" name="133 CuadroTexto"/>
          <p:cNvSpPr txBox="1"/>
          <p:nvPr/>
        </p:nvSpPr>
        <p:spPr>
          <a:xfrm>
            <a:off x="1259632" y="4941168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Si</a:t>
            </a:r>
            <a:endParaRPr lang="es-MX" sz="1200" b="1" dirty="0"/>
          </a:p>
        </p:txBody>
      </p:sp>
      <p:sp>
        <p:nvSpPr>
          <p:cNvPr id="135" name="134 CuadroTexto"/>
          <p:cNvSpPr txBox="1"/>
          <p:nvPr/>
        </p:nvSpPr>
        <p:spPr>
          <a:xfrm>
            <a:off x="7452320" y="5949280"/>
            <a:ext cx="432047" cy="2160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FIN</a:t>
            </a:r>
            <a:endParaRPr lang="es-ES" sz="1000" dirty="0"/>
          </a:p>
        </p:txBody>
      </p:sp>
      <p:sp>
        <p:nvSpPr>
          <p:cNvPr id="136" name="135 Conector fuera de página"/>
          <p:cNvSpPr/>
          <p:nvPr/>
        </p:nvSpPr>
        <p:spPr>
          <a:xfrm>
            <a:off x="7903211" y="2901194"/>
            <a:ext cx="323528" cy="288032"/>
          </a:xfrm>
          <a:prstGeom prst="flowChartOffpageConnector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>
                <a:solidFill>
                  <a:srgbClr val="FF0000"/>
                </a:solidFill>
              </a:rPr>
              <a:t>C</a:t>
            </a:r>
          </a:p>
        </p:txBody>
      </p:sp>
      <p:cxnSp>
        <p:nvCxnSpPr>
          <p:cNvPr id="137" name="136 Conector angular"/>
          <p:cNvCxnSpPr>
            <a:stCxn id="136" idx="0"/>
            <a:endCxn id="47" idx="2"/>
          </p:cNvCxnSpPr>
          <p:nvPr/>
        </p:nvCxnSpPr>
        <p:spPr>
          <a:xfrm rot="16200000" flipV="1">
            <a:off x="7896537" y="2732755"/>
            <a:ext cx="336290" cy="587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47 CuadroTexto"/>
          <p:cNvSpPr txBox="1"/>
          <p:nvPr/>
        </p:nvSpPr>
        <p:spPr>
          <a:xfrm>
            <a:off x="2123728" y="1124744"/>
            <a:ext cx="1296143" cy="224408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Empresa de TI</a:t>
            </a:r>
            <a:endParaRPr lang="es-ES" sz="1000" dirty="0"/>
          </a:p>
        </p:txBody>
      </p:sp>
      <p:sp>
        <p:nvSpPr>
          <p:cNvPr id="50" name="49 CuadroTexto"/>
          <p:cNvSpPr txBox="1"/>
          <p:nvPr/>
        </p:nvSpPr>
        <p:spPr>
          <a:xfrm>
            <a:off x="395536" y="1125502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51" name="50 CuadroTexto"/>
          <p:cNvSpPr txBox="1"/>
          <p:nvPr/>
        </p:nvSpPr>
        <p:spPr>
          <a:xfrm>
            <a:off x="5724128" y="1124744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52" name="51 CuadroTexto"/>
          <p:cNvSpPr txBox="1"/>
          <p:nvPr/>
        </p:nvSpPr>
        <p:spPr>
          <a:xfrm>
            <a:off x="7380312" y="1124744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54" name="53 CuadroTexto"/>
          <p:cNvSpPr txBox="1"/>
          <p:nvPr/>
        </p:nvSpPr>
        <p:spPr>
          <a:xfrm>
            <a:off x="7415937" y="3680649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55" name="54 CuadroTexto"/>
          <p:cNvSpPr txBox="1"/>
          <p:nvPr/>
        </p:nvSpPr>
        <p:spPr>
          <a:xfrm>
            <a:off x="5687745" y="3680649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56" name="55 CuadroTexto"/>
          <p:cNvSpPr txBox="1"/>
          <p:nvPr/>
        </p:nvSpPr>
        <p:spPr>
          <a:xfrm>
            <a:off x="4067944" y="3681407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57" name="56 CuadroTexto"/>
          <p:cNvSpPr txBox="1"/>
          <p:nvPr/>
        </p:nvSpPr>
        <p:spPr>
          <a:xfrm>
            <a:off x="2339752" y="3681407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62" name="61 CuadroTexto"/>
          <p:cNvSpPr txBox="1"/>
          <p:nvPr/>
        </p:nvSpPr>
        <p:spPr>
          <a:xfrm>
            <a:off x="2291494" y="5241075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63" name="62 CuadroTexto"/>
          <p:cNvSpPr txBox="1"/>
          <p:nvPr/>
        </p:nvSpPr>
        <p:spPr>
          <a:xfrm>
            <a:off x="4103569" y="5241075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73" name="72 CuadroTexto"/>
          <p:cNvSpPr txBox="1"/>
          <p:nvPr/>
        </p:nvSpPr>
        <p:spPr>
          <a:xfrm>
            <a:off x="5868144" y="5229200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74" name="73 Conector fuera de página"/>
          <p:cNvSpPr/>
          <p:nvPr/>
        </p:nvSpPr>
        <p:spPr>
          <a:xfrm>
            <a:off x="899592" y="2852936"/>
            <a:ext cx="323528" cy="288032"/>
          </a:xfrm>
          <a:prstGeom prst="flowChartOffpageConnector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>
                <a:solidFill>
                  <a:srgbClr val="FF0000"/>
                </a:solidFill>
              </a:rPr>
              <a:t>A</a:t>
            </a:r>
          </a:p>
        </p:txBody>
      </p:sp>
      <p:cxnSp>
        <p:nvCxnSpPr>
          <p:cNvPr id="75" name="74 Conector angular"/>
          <p:cNvCxnSpPr>
            <a:stCxn id="74" idx="0"/>
            <a:endCxn id="21" idx="2"/>
          </p:cNvCxnSpPr>
          <p:nvPr/>
        </p:nvCxnSpPr>
        <p:spPr>
          <a:xfrm rot="16200000" flipV="1">
            <a:off x="914972" y="2706552"/>
            <a:ext cx="287274" cy="549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323528" y="44624"/>
            <a:ext cx="8568952" cy="2880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Proceso análisis y evaluación</a:t>
            </a:r>
            <a:endParaRPr lang="es-MX" sz="1400" b="1" dirty="0"/>
          </a:p>
        </p:txBody>
      </p:sp>
      <p:sp>
        <p:nvSpPr>
          <p:cNvPr id="59" name="58 Rectángulo"/>
          <p:cNvSpPr/>
          <p:nvPr/>
        </p:nvSpPr>
        <p:spPr>
          <a:xfrm>
            <a:off x="347278" y="476672"/>
            <a:ext cx="8401186" cy="288032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Evaluación para la acreditación </a:t>
            </a:r>
            <a:endParaRPr lang="es-MX" sz="1400" b="1" dirty="0"/>
          </a:p>
        </p:txBody>
      </p:sp>
      <p:sp>
        <p:nvSpPr>
          <p:cNvPr id="60" name="59 CuadroTexto"/>
          <p:cNvSpPr txBox="1"/>
          <p:nvPr/>
        </p:nvSpPr>
        <p:spPr>
          <a:xfrm>
            <a:off x="2042089" y="1077789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Se notifica a la empresa de TI la razón por la que se condiciona la acreditación y se le solicita que atienda las observaciones</a:t>
            </a:r>
            <a:endParaRPr lang="es-ES" sz="1000" dirty="0"/>
          </a:p>
        </p:txBody>
      </p:sp>
      <p:cxnSp>
        <p:nvCxnSpPr>
          <p:cNvPr id="69" name="68 Conector angular"/>
          <p:cNvCxnSpPr>
            <a:stCxn id="41" idx="3"/>
            <a:endCxn id="60" idx="1"/>
          </p:cNvCxnSpPr>
          <p:nvPr/>
        </p:nvCxnSpPr>
        <p:spPr>
          <a:xfrm>
            <a:off x="1875805" y="1650655"/>
            <a:ext cx="166284" cy="319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78 Conector fuera de página"/>
          <p:cNvSpPr/>
          <p:nvPr/>
        </p:nvSpPr>
        <p:spPr>
          <a:xfrm>
            <a:off x="3597" y="980728"/>
            <a:ext cx="260024" cy="288032"/>
          </a:xfrm>
          <a:prstGeom prst="flowChartOffpageConnector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>
                <a:solidFill>
                  <a:srgbClr val="FF0000"/>
                </a:solidFill>
              </a:rPr>
              <a:t>B</a:t>
            </a:r>
          </a:p>
        </p:txBody>
      </p:sp>
      <p:cxnSp>
        <p:nvCxnSpPr>
          <p:cNvPr id="80" name="79 Conector angular"/>
          <p:cNvCxnSpPr>
            <a:stCxn id="79" idx="2"/>
            <a:endCxn id="41" idx="1"/>
          </p:cNvCxnSpPr>
          <p:nvPr/>
        </p:nvCxnSpPr>
        <p:spPr>
          <a:xfrm rot="16200000" flipH="1">
            <a:off x="20051" y="1382318"/>
            <a:ext cx="381895" cy="154778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95 CuadroTexto"/>
          <p:cNvSpPr txBox="1"/>
          <p:nvPr/>
        </p:nvSpPr>
        <p:spPr>
          <a:xfrm>
            <a:off x="348036" y="2639457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Notifica a la empresa de TI las causas de rechazo del otorgamiento de la acreditación y registra estadística</a:t>
            </a:r>
            <a:endParaRPr lang="es-ES" sz="1000" dirty="0"/>
          </a:p>
        </p:txBody>
      </p:sp>
      <p:cxnSp>
        <p:nvCxnSpPr>
          <p:cNvPr id="112" name="91 Conector angular"/>
          <p:cNvCxnSpPr>
            <a:stCxn id="52" idx="2"/>
            <a:endCxn id="94" idx="0"/>
          </p:cNvCxnSpPr>
          <p:nvPr/>
        </p:nvCxnSpPr>
        <p:spPr>
          <a:xfrm rot="16200000" flipH="1">
            <a:off x="880169" y="5318167"/>
            <a:ext cx="446281" cy="237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40 Decisión"/>
          <p:cNvSpPr/>
          <p:nvPr/>
        </p:nvSpPr>
        <p:spPr>
          <a:xfrm>
            <a:off x="288387" y="1182603"/>
            <a:ext cx="1587418" cy="936104"/>
          </a:xfrm>
          <a:prstGeom prst="flowChartDecisio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>
                <a:solidFill>
                  <a:schemeClr val="tx1"/>
                </a:solidFill>
              </a:rPr>
              <a:t>¿Se condiciona la acreditación?</a:t>
            </a:r>
            <a:endParaRPr lang="es-ES" sz="900" dirty="0">
              <a:solidFill>
                <a:schemeClr val="tx1"/>
              </a:solidFill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1619672" y="1196752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Si</a:t>
            </a:r>
            <a:endParaRPr lang="es-MX" sz="1200" b="1" dirty="0"/>
          </a:p>
        </p:txBody>
      </p:sp>
      <p:sp>
        <p:nvSpPr>
          <p:cNvPr id="44" name="43 CuadroTexto"/>
          <p:cNvSpPr txBox="1"/>
          <p:nvPr/>
        </p:nvSpPr>
        <p:spPr>
          <a:xfrm>
            <a:off x="1331640" y="1988840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No</a:t>
            </a:r>
            <a:endParaRPr lang="es-MX" sz="1200" dirty="0"/>
          </a:p>
        </p:txBody>
      </p:sp>
      <p:cxnSp>
        <p:nvCxnSpPr>
          <p:cNvPr id="56" name="55 Conector angular"/>
          <p:cNvCxnSpPr>
            <a:stCxn id="41" idx="2"/>
          </p:cNvCxnSpPr>
          <p:nvPr/>
        </p:nvCxnSpPr>
        <p:spPr>
          <a:xfrm rot="16200000" flipH="1">
            <a:off x="856483" y="2344320"/>
            <a:ext cx="473250" cy="2202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66 Decisión"/>
          <p:cNvSpPr/>
          <p:nvPr/>
        </p:nvSpPr>
        <p:spPr>
          <a:xfrm>
            <a:off x="5498473" y="1123502"/>
            <a:ext cx="1521799" cy="1069487"/>
          </a:xfrm>
          <a:prstGeom prst="flowChartDecisio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>
                <a:solidFill>
                  <a:schemeClr val="tx1"/>
                </a:solidFill>
              </a:rPr>
              <a:t>¿Se atiende a la notificación?</a:t>
            </a:r>
            <a:endParaRPr lang="es-ES" sz="900" dirty="0">
              <a:solidFill>
                <a:schemeClr val="tx1"/>
              </a:solidFill>
            </a:endParaRPr>
          </a:p>
        </p:txBody>
      </p:sp>
      <p:sp>
        <p:nvSpPr>
          <p:cNvPr id="70" name="69 CuadroTexto"/>
          <p:cNvSpPr txBox="1"/>
          <p:nvPr/>
        </p:nvSpPr>
        <p:spPr>
          <a:xfrm>
            <a:off x="3770281" y="1080212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La empresa de TI recibe notificación y plazos para solventar observaciones  </a:t>
            </a:r>
            <a:endParaRPr lang="es-ES" sz="1000" dirty="0"/>
          </a:p>
        </p:txBody>
      </p:sp>
      <p:cxnSp>
        <p:nvCxnSpPr>
          <p:cNvPr id="72" name="71 Conector angular"/>
          <p:cNvCxnSpPr>
            <a:stCxn id="60" idx="3"/>
            <a:endCxn id="70" idx="1"/>
          </p:cNvCxnSpPr>
          <p:nvPr/>
        </p:nvCxnSpPr>
        <p:spPr>
          <a:xfrm>
            <a:off x="3554257" y="1653853"/>
            <a:ext cx="216024" cy="242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74 Conector angular"/>
          <p:cNvCxnSpPr>
            <a:stCxn id="70" idx="3"/>
            <a:endCxn id="67" idx="1"/>
          </p:cNvCxnSpPr>
          <p:nvPr/>
        </p:nvCxnSpPr>
        <p:spPr>
          <a:xfrm>
            <a:off x="5282449" y="1656276"/>
            <a:ext cx="216024" cy="197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93 CuadroTexto"/>
          <p:cNvSpPr txBox="1"/>
          <p:nvPr/>
        </p:nvSpPr>
        <p:spPr>
          <a:xfrm>
            <a:off x="384419" y="5542498"/>
            <a:ext cx="1440160" cy="10801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La empresa de TI notifica al FIT sobre su decisión de no continuar con el proceso </a:t>
            </a:r>
            <a:endParaRPr lang="es-ES" sz="1000" dirty="0"/>
          </a:p>
        </p:txBody>
      </p:sp>
      <p:sp>
        <p:nvSpPr>
          <p:cNvPr id="103" name="102 Conector"/>
          <p:cNvSpPr/>
          <p:nvPr/>
        </p:nvSpPr>
        <p:spPr>
          <a:xfrm>
            <a:off x="7236296" y="1556792"/>
            <a:ext cx="288032" cy="288032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1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05" name="104 Conector"/>
          <p:cNvSpPr/>
          <p:nvPr/>
        </p:nvSpPr>
        <p:spPr>
          <a:xfrm>
            <a:off x="1403648" y="3872081"/>
            <a:ext cx="288032" cy="288032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1</a:t>
            </a:r>
            <a:endParaRPr lang="es-ES" dirty="0">
              <a:solidFill>
                <a:schemeClr val="tx1"/>
              </a:solidFill>
            </a:endParaRPr>
          </a:p>
        </p:txBody>
      </p:sp>
      <p:cxnSp>
        <p:nvCxnSpPr>
          <p:cNvPr id="110" name="99 Conector angular"/>
          <p:cNvCxnSpPr>
            <a:stCxn id="67" idx="3"/>
          </p:cNvCxnSpPr>
          <p:nvPr/>
        </p:nvCxnSpPr>
        <p:spPr>
          <a:xfrm flipV="1">
            <a:off x="7020272" y="1656276"/>
            <a:ext cx="216024" cy="197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121 CuadroTexto"/>
          <p:cNvSpPr txBox="1"/>
          <p:nvPr/>
        </p:nvSpPr>
        <p:spPr>
          <a:xfrm>
            <a:off x="5868144" y="2132856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Si</a:t>
            </a:r>
            <a:endParaRPr lang="es-MX" sz="1200" b="1" dirty="0"/>
          </a:p>
        </p:txBody>
      </p:sp>
      <p:sp>
        <p:nvSpPr>
          <p:cNvPr id="123" name="122 CuadroTexto"/>
          <p:cNvSpPr txBox="1"/>
          <p:nvPr/>
        </p:nvSpPr>
        <p:spPr>
          <a:xfrm>
            <a:off x="6804248" y="1268760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No</a:t>
            </a:r>
            <a:endParaRPr lang="es-MX" sz="1200" dirty="0"/>
          </a:p>
        </p:txBody>
      </p:sp>
      <p:cxnSp>
        <p:nvCxnSpPr>
          <p:cNvPr id="131" name="99 Conector angular"/>
          <p:cNvCxnSpPr>
            <a:stCxn id="67" idx="2"/>
            <a:endCxn id="134" idx="0"/>
          </p:cNvCxnSpPr>
          <p:nvPr/>
        </p:nvCxnSpPr>
        <p:spPr>
          <a:xfrm rot="16200000" flipH="1">
            <a:off x="6114574" y="2337787"/>
            <a:ext cx="299907" cy="1030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133 Conector fuera de página"/>
          <p:cNvSpPr/>
          <p:nvPr/>
        </p:nvSpPr>
        <p:spPr>
          <a:xfrm>
            <a:off x="6107918" y="2492896"/>
            <a:ext cx="323528" cy="288032"/>
          </a:xfrm>
          <a:prstGeom prst="flowChartOffpageConnector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>
                <a:solidFill>
                  <a:srgbClr val="FF0000"/>
                </a:solidFill>
              </a:rPr>
              <a:t>C</a:t>
            </a:r>
          </a:p>
        </p:txBody>
      </p:sp>
      <p:cxnSp>
        <p:nvCxnSpPr>
          <p:cNvPr id="141" name="99 Conector angular"/>
          <p:cNvCxnSpPr>
            <a:stCxn id="105" idx="2"/>
            <a:endCxn id="52" idx="0"/>
          </p:cNvCxnSpPr>
          <p:nvPr/>
        </p:nvCxnSpPr>
        <p:spPr>
          <a:xfrm rot="10800000" flipV="1">
            <a:off x="1102120" y="4016097"/>
            <a:ext cx="301528" cy="14401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51 Decisión"/>
          <p:cNvSpPr/>
          <p:nvPr/>
        </p:nvSpPr>
        <p:spPr>
          <a:xfrm>
            <a:off x="308411" y="4160113"/>
            <a:ext cx="1587418" cy="936104"/>
          </a:xfrm>
          <a:prstGeom prst="flowChartDecisio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>
                <a:solidFill>
                  <a:schemeClr val="tx1"/>
                </a:solidFill>
              </a:rPr>
              <a:t>¿la empresa quiere continuar con el proceso?</a:t>
            </a:r>
            <a:endParaRPr lang="es-ES" sz="900" dirty="0">
              <a:solidFill>
                <a:schemeClr val="tx1"/>
              </a:solidFill>
            </a:endParaRPr>
          </a:p>
        </p:txBody>
      </p:sp>
      <p:sp>
        <p:nvSpPr>
          <p:cNvPr id="68" name="67 CuadroTexto"/>
          <p:cNvSpPr txBox="1"/>
          <p:nvPr/>
        </p:nvSpPr>
        <p:spPr>
          <a:xfrm>
            <a:off x="539552" y="4941168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No</a:t>
            </a:r>
            <a:endParaRPr lang="es-MX" sz="1200" dirty="0"/>
          </a:p>
        </p:txBody>
      </p:sp>
      <p:sp>
        <p:nvSpPr>
          <p:cNvPr id="73" name="72 CuadroTexto"/>
          <p:cNvSpPr txBox="1"/>
          <p:nvPr/>
        </p:nvSpPr>
        <p:spPr>
          <a:xfrm>
            <a:off x="2411760" y="4113371"/>
            <a:ext cx="1512168" cy="10311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La empresa de TI  notifica al FIT su interés  por continuar con el proceso</a:t>
            </a:r>
            <a:endParaRPr lang="es-ES" sz="1000" dirty="0"/>
          </a:p>
        </p:txBody>
      </p:sp>
      <p:cxnSp>
        <p:nvCxnSpPr>
          <p:cNvPr id="74" name="73 Conector angular"/>
          <p:cNvCxnSpPr>
            <a:stCxn id="96" idx="2"/>
            <a:endCxn id="52" idx="0"/>
          </p:cNvCxnSpPr>
          <p:nvPr/>
        </p:nvCxnSpPr>
        <p:spPr>
          <a:xfrm rot="5400000">
            <a:off x="918856" y="3974849"/>
            <a:ext cx="368528" cy="20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77 CuadroTexto"/>
          <p:cNvSpPr txBox="1"/>
          <p:nvPr/>
        </p:nvSpPr>
        <p:spPr>
          <a:xfrm>
            <a:off x="1979712" y="4232121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Si</a:t>
            </a:r>
            <a:endParaRPr lang="es-MX" sz="1200" b="1" dirty="0"/>
          </a:p>
        </p:txBody>
      </p:sp>
      <p:cxnSp>
        <p:nvCxnSpPr>
          <p:cNvPr id="81" name="91 Conector angular"/>
          <p:cNvCxnSpPr>
            <a:stCxn id="52" idx="3"/>
            <a:endCxn id="73" idx="1"/>
          </p:cNvCxnSpPr>
          <p:nvPr/>
        </p:nvCxnSpPr>
        <p:spPr>
          <a:xfrm>
            <a:off x="1895829" y="4628165"/>
            <a:ext cx="515931" cy="8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85 CuadroTexto"/>
          <p:cNvSpPr txBox="1"/>
          <p:nvPr/>
        </p:nvSpPr>
        <p:spPr>
          <a:xfrm>
            <a:off x="2123728" y="788454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88" name="87 CuadroTexto"/>
          <p:cNvSpPr txBox="1"/>
          <p:nvPr/>
        </p:nvSpPr>
        <p:spPr>
          <a:xfrm>
            <a:off x="3851920" y="812204"/>
            <a:ext cx="1296143" cy="224408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Empresa de TI</a:t>
            </a:r>
            <a:endParaRPr lang="es-ES" sz="1000" dirty="0"/>
          </a:p>
        </p:txBody>
      </p:sp>
      <p:sp>
        <p:nvSpPr>
          <p:cNvPr id="89" name="88 Conector fuera de página"/>
          <p:cNvSpPr/>
          <p:nvPr/>
        </p:nvSpPr>
        <p:spPr>
          <a:xfrm>
            <a:off x="8100392" y="4941168"/>
            <a:ext cx="323528" cy="288032"/>
          </a:xfrm>
          <a:prstGeom prst="flowChartOffpageConnector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>
                <a:solidFill>
                  <a:srgbClr val="FF0000"/>
                </a:solidFill>
              </a:rPr>
              <a:t>C</a:t>
            </a:r>
          </a:p>
        </p:txBody>
      </p:sp>
      <p:cxnSp>
        <p:nvCxnSpPr>
          <p:cNvPr id="90" name="99 Conector angular"/>
          <p:cNvCxnSpPr>
            <a:stCxn id="48" idx="3"/>
            <a:endCxn id="89" idx="0"/>
          </p:cNvCxnSpPr>
          <p:nvPr/>
        </p:nvCxnSpPr>
        <p:spPr>
          <a:xfrm>
            <a:off x="7257334" y="4629723"/>
            <a:ext cx="1004822" cy="31144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96 CuadroTexto"/>
          <p:cNvSpPr txBox="1"/>
          <p:nvPr/>
        </p:nvSpPr>
        <p:spPr>
          <a:xfrm>
            <a:off x="467544" y="2325130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111" name="110 CuadroTexto"/>
          <p:cNvSpPr txBox="1"/>
          <p:nvPr/>
        </p:nvSpPr>
        <p:spPr>
          <a:xfrm>
            <a:off x="2543901" y="3823823"/>
            <a:ext cx="1296143" cy="224408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Empresa de TI</a:t>
            </a:r>
            <a:endParaRPr lang="es-ES" sz="1000" dirty="0"/>
          </a:p>
        </p:txBody>
      </p:sp>
      <p:sp>
        <p:nvSpPr>
          <p:cNvPr id="55" name="54 CuadroTexto"/>
          <p:cNvSpPr txBox="1"/>
          <p:nvPr/>
        </p:nvSpPr>
        <p:spPr>
          <a:xfrm>
            <a:off x="4139952" y="6309320"/>
            <a:ext cx="432047" cy="2160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FIN</a:t>
            </a:r>
            <a:endParaRPr lang="es-ES" sz="1000" dirty="0"/>
          </a:p>
        </p:txBody>
      </p:sp>
      <p:sp>
        <p:nvSpPr>
          <p:cNvPr id="49" name="48 CuadroTexto"/>
          <p:cNvSpPr txBox="1"/>
          <p:nvPr/>
        </p:nvSpPr>
        <p:spPr>
          <a:xfrm>
            <a:off x="2195736" y="5541740"/>
            <a:ext cx="1440160" cy="10801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Se registran resultados </a:t>
            </a:r>
            <a:endParaRPr lang="es-ES" sz="1000" dirty="0"/>
          </a:p>
        </p:txBody>
      </p:sp>
      <p:cxnSp>
        <p:nvCxnSpPr>
          <p:cNvPr id="51" name="91 Conector angular"/>
          <p:cNvCxnSpPr>
            <a:stCxn id="94" idx="3"/>
            <a:endCxn id="49" idx="1"/>
          </p:cNvCxnSpPr>
          <p:nvPr/>
        </p:nvCxnSpPr>
        <p:spPr>
          <a:xfrm flipV="1">
            <a:off x="1824579" y="6081800"/>
            <a:ext cx="371157" cy="75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91 Conector angular"/>
          <p:cNvCxnSpPr>
            <a:stCxn id="49" idx="3"/>
            <a:endCxn id="55" idx="0"/>
          </p:cNvCxnSpPr>
          <p:nvPr/>
        </p:nvCxnSpPr>
        <p:spPr>
          <a:xfrm>
            <a:off x="3635896" y="6081800"/>
            <a:ext cx="720080" cy="22752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64 CuadroTexto"/>
          <p:cNvSpPr txBox="1"/>
          <p:nvPr/>
        </p:nvSpPr>
        <p:spPr>
          <a:xfrm>
            <a:off x="467544" y="5301208"/>
            <a:ext cx="1296143" cy="224408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Empresa de TI</a:t>
            </a:r>
            <a:endParaRPr lang="es-ES" sz="1000" dirty="0"/>
          </a:p>
        </p:txBody>
      </p:sp>
      <p:sp>
        <p:nvSpPr>
          <p:cNvPr id="76" name="75 CuadroTexto"/>
          <p:cNvSpPr txBox="1"/>
          <p:nvPr/>
        </p:nvSpPr>
        <p:spPr>
          <a:xfrm>
            <a:off x="2267744" y="5301208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46" name="45 CuadroTexto"/>
          <p:cNvSpPr txBox="1"/>
          <p:nvPr/>
        </p:nvSpPr>
        <p:spPr>
          <a:xfrm>
            <a:off x="4134837" y="4088947"/>
            <a:ext cx="1440160" cy="10801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Se establecen nuevos plazos para  la atención de los requerimientos</a:t>
            </a:r>
            <a:endParaRPr lang="es-ES" sz="1000" dirty="0"/>
          </a:p>
        </p:txBody>
      </p:sp>
      <p:sp>
        <p:nvSpPr>
          <p:cNvPr id="47" name="46 CuadroTexto"/>
          <p:cNvSpPr txBox="1"/>
          <p:nvPr/>
        </p:nvSpPr>
        <p:spPr>
          <a:xfrm>
            <a:off x="4206845" y="3848415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48" name="47 CuadroTexto"/>
          <p:cNvSpPr txBox="1"/>
          <p:nvPr/>
        </p:nvSpPr>
        <p:spPr>
          <a:xfrm>
            <a:off x="5745166" y="4114129"/>
            <a:ext cx="1512168" cy="10311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Emprende las acciones pertinentes para obtener la acreditación</a:t>
            </a:r>
            <a:endParaRPr lang="es-ES" sz="1000" dirty="0"/>
          </a:p>
        </p:txBody>
      </p:sp>
      <p:sp>
        <p:nvSpPr>
          <p:cNvPr id="50" name="49 Conector fuera de página"/>
          <p:cNvSpPr/>
          <p:nvPr/>
        </p:nvSpPr>
        <p:spPr>
          <a:xfrm>
            <a:off x="11136603" y="4593761"/>
            <a:ext cx="323528" cy="288032"/>
          </a:xfrm>
          <a:prstGeom prst="flowChartOffpageConnector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53" name="52 CuadroTexto"/>
          <p:cNvSpPr txBox="1"/>
          <p:nvPr/>
        </p:nvSpPr>
        <p:spPr>
          <a:xfrm>
            <a:off x="5877307" y="3824581"/>
            <a:ext cx="1296143" cy="224408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Empresa de TI</a:t>
            </a:r>
            <a:endParaRPr lang="es-ES" sz="1000" dirty="0"/>
          </a:p>
        </p:txBody>
      </p:sp>
      <p:cxnSp>
        <p:nvCxnSpPr>
          <p:cNvPr id="54" name="99 Conector angular"/>
          <p:cNvCxnSpPr>
            <a:stCxn id="73" idx="3"/>
            <a:endCxn id="46" idx="1"/>
          </p:cNvCxnSpPr>
          <p:nvPr/>
        </p:nvCxnSpPr>
        <p:spPr>
          <a:xfrm>
            <a:off x="3923928" y="4628965"/>
            <a:ext cx="210909" cy="4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99 Conector angular"/>
          <p:cNvCxnSpPr>
            <a:stCxn id="46" idx="3"/>
            <a:endCxn id="48" idx="1"/>
          </p:cNvCxnSpPr>
          <p:nvPr/>
        </p:nvCxnSpPr>
        <p:spPr>
          <a:xfrm>
            <a:off x="5574997" y="4629007"/>
            <a:ext cx="170169" cy="71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45 Rectángulo"/>
          <p:cNvSpPr/>
          <p:nvPr/>
        </p:nvSpPr>
        <p:spPr>
          <a:xfrm>
            <a:off x="251520" y="188640"/>
            <a:ext cx="8568952" cy="2880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Proceso de vinculación y seguimiento  </a:t>
            </a:r>
            <a:endParaRPr lang="es-MX" sz="1400" b="1" dirty="0"/>
          </a:p>
        </p:txBody>
      </p:sp>
      <p:sp>
        <p:nvSpPr>
          <p:cNvPr id="93" name="92 CuadroTexto"/>
          <p:cNvSpPr txBox="1"/>
          <p:nvPr/>
        </p:nvSpPr>
        <p:spPr>
          <a:xfrm>
            <a:off x="3684376" y="1261936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Da seguimiento a la obtención del financiamiento por parte de la empresa de TI acreditada</a:t>
            </a:r>
            <a:endParaRPr lang="es-ES" sz="1000" dirty="0"/>
          </a:p>
        </p:txBody>
      </p:sp>
      <p:sp>
        <p:nvSpPr>
          <p:cNvPr id="95" name="94 Rectángulo"/>
          <p:cNvSpPr/>
          <p:nvPr/>
        </p:nvSpPr>
        <p:spPr>
          <a:xfrm>
            <a:off x="251520" y="620688"/>
            <a:ext cx="3312368" cy="288032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b="1" dirty="0" smtClean="0"/>
              <a:t>Vinculación con los Intermediarios Financieros</a:t>
            </a:r>
            <a:endParaRPr lang="es-MX" sz="1200" b="1" dirty="0"/>
          </a:p>
        </p:txBody>
      </p:sp>
      <p:sp>
        <p:nvSpPr>
          <p:cNvPr id="101" name="100 CuadroTexto"/>
          <p:cNvSpPr txBox="1"/>
          <p:nvPr/>
        </p:nvSpPr>
        <p:spPr>
          <a:xfrm>
            <a:off x="7380312" y="1264992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Registra resultados en la base de datos para establecer estadísticas</a:t>
            </a:r>
            <a:endParaRPr lang="es-ES" sz="1000" dirty="0"/>
          </a:p>
        </p:txBody>
      </p:sp>
      <p:sp>
        <p:nvSpPr>
          <p:cNvPr id="102" name="101 Decisión"/>
          <p:cNvSpPr/>
          <p:nvPr/>
        </p:nvSpPr>
        <p:spPr>
          <a:xfrm>
            <a:off x="5508104" y="1372665"/>
            <a:ext cx="1512168" cy="936104"/>
          </a:xfrm>
          <a:prstGeom prst="flowChartDecisio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>
                <a:solidFill>
                  <a:schemeClr val="tx1"/>
                </a:solidFill>
              </a:rPr>
              <a:t>¿Obtuvo crédito?</a:t>
            </a:r>
            <a:endParaRPr lang="es-ES" sz="900" dirty="0">
              <a:solidFill>
                <a:schemeClr val="tx1"/>
              </a:solidFill>
            </a:endParaRPr>
          </a:p>
        </p:txBody>
      </p:sp>
      <p:cxnSp>
        <p:nvCxnSpPr>
          <p:cNvPr id="104" name="91 Conector angular"/>
          <p:cNvCxnSpPr>
            <a:stCxn id="93" idx="3"/>
            <a:endCxn id="102" idx="1"/>
          </p:cNvCxnSpPr>
          <p:nvPr/>
        </p:nvCxnSpPr>
        <p:spPr>
          <a:xfrm>
            <a:off x="5196544" y="1838000"/>
            <a:ext cx="311560" cy="2717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91 Conector angular"/>
          <p:cNvCxnSpPr>
            <a:stCxn id="102" idx="3"/>
            <a:endCxn id="101" idx="1"/>
          </p:cNvCxnSpPr>
          <p:nvPr/>
        </p:nvCxnSpPr>
        <p:spPr>
          <a:xfrm>
            <a:off x="7020272" y="1840717"/>
            <a:ext cx="360040" cy="33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91 Conector angular"/>
          <p:cNvCxnSpPr>
            <a:stCxn id="102" idx="2"/>
            <a:endCxn id="77" idx="0"/>
          </p:cNvCxnSpPr>
          <p:nvPr/>
        </p:nvCxnSpPr>
        <p:spPr>
          <a:xfrm rot="5400000">
            <a:off x="5920097" y="2652860"/>
            <a:ext cx="688183" cy="127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CuadroTexto"/>
          <p:cNvSpPr txBox="1"/>
          <p:nvPr/>
        </p:nvSpPr>
        <p:spPr>
          <a:xfrm>
            <a:off x="6291982" y="2348878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No</a:t>
            </a:r>
            <a:endParaRPr lang="es-MX" sz="1200" dirty="0"/>
          </a:p>
        </p:txBody>
      </p:sp>
      <p:sp>
        <p:nvSpPr>
          <p:cNvPr id="142" name="141 CuadroTexto"/>
          <p:cNvSpPr txBox="1"/>
          <p:nvPr/>
        </p:nvSpPr>
        <p:spPr>
          <a:xfrm>
            <a:off x="6868046" y="1484782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Si</a:t>
            </a:r>
            <a:endParaRPr lang="es-MX" sz="1200" b="1" dirty="0"/>
          </a:p>
        </p:txBody>
      </p:sp>
      <p:sp>
        <p:nvSpPr>
          <p:cNvPr id="173" name="172 CuadroTexto"/>
          <p:cNvSpPr txBox="1"/>
          <p:nvPr/>
        </p:nvSpPr>
        <p:spPr>
          <a:xfrm>
            <a:off x="7925312" y="2756420"/>
            <a:ext cx="432047" cy="2160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FIN</a:t>
            </a:r>
            <a:endParaRPr lang="es-ES" sz="1000" dirty="0"/>
          </a:p>
        </p:txBody>
      </p:sp>
      <p:cxnSp>
        <p:nvCxnSpPr>
          <p:cNvPr id="174" name="91 Conector angular"/>
          <p:cNvCxnSpPr>
            <a:stCxn id="101" idx="2"/>
            <a:endCxn id="173" idx="0"/>
          </p:cNvCxnSpPr>
          <p:nvPr/>
        </p:nvCxnSpPr>
        <p:spPr>
          <a:xfrm rot="16200000" flipH="1">
            <a:off x="7969216" y="2584300"/>
            <a:ext cx="339300" cy="494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61 CuadroTexto"/>
          <p:cNvSpPr txBox="1"/>
          <p:nvPr/>
        </p:nvSpPr>
        <p:spPr>
          <a:xfrm>
            <a:off x="251520" y="1261936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Se solicita a los intermediaros financieros una cita para atención a las empresas de TI acreditadas </a:t>
            </a:r>
            <a:endParaRPr lang="es-ES" sz="1000" dirty="0"/>
          </a:p>
        </p:txBody>
      </p:sp>
      <p:cxnSp>
        <p:nvCxnSpPr>
          <p:cNvPr id="63" name="91 Conector angular"/>
          <p:cNvCxnSpPr>
            <a:stCxn id="62" idx="3"/>
            <a:endCxn id="64" idx="1"/>
          </p:cNvCxnSpPr>
          <p:nvPr/>
        </p:nvCxnSpPr>
        <p:spPr>
          <a:xfrm flipV="1">
            <a:off x="1763688" y="1833707"/>
            <a:ext cx="144016" cy="429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63 CuadroTexto"/>
          <p:cNvSpPr txBox="1"/>
          <p:nvPr/>
        </p:nvSpPr>
        <p:spPr>
          <a:xfrm>
            <a:off x="1907704" y="1257643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Agenda citas, acompaña y asesora a las empresas de TI  acreditadas durante el desarrollo de la presentación ante el intermediario financiero </a:t>
            </a:r>
            <a:endParaRPr lang="es-ES" sz="1000" dirty="0"/>
          </a:p>
        </p:txBody>
      </p:sp>
      <p:cxnSp>
        <p:nvCxnSpPr>
          <p:cNvPr id="65" name="91 Conector angular"/>
          <p:cNvCxnSpPr>
            <a:stCxn id="64" idx="3"/>
            <a:endCxn id="93" idx="1"/>
          </p:cNvCxnSpPr>
          <p:nvPr/>
        </p:nvCxnSpPr>
        <p:spPr>
          <a:xfrm>
            <a:off x="3419872" y="1833707"/>
            <a:ext cx="264504" cy="429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76 CuadroTexto"/>
          <p:cNvSpPr txBox="1"/>
          <p:nvPr/>
        </p:nvSpPr>
        <p:spPr>
          <a:xfrm>
            <a:off x="5508104" y="2996952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Registra incidencias</a:t>
            </a:r>
            <a:endParaRPr lang="es-ES" sz="1000" dirty="0"/>
          </a:p>
        </p:txBody>
      </p:sp>
      <p:sp>
        <p:nvSpPr>
          <p:cNvPr id="81" name="80 Rectángulo"/>
          <p:cNvSpPr/>
          <p:nvPr/>
        </p:nvSpPr>
        <p:spPr>
          <a:xfrm>
            <a:off x="3707904" y="620688"/>
            <a:ext cx="5184576" cy="288032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Seguimiento a las empresas que obtuvieron  un financiamiento</a:t>
            </a:r>
            <a:endParaRPr lang="es-MX" sz="1400" b="1" dirty="0"/>
          </a:p>
        </p:txBody>
      </p:sp>
      <p:sp>
        <p:nvSpPr>
          <p:cNvPr id="82" name="81 CuadroTexto"/>
          <p:cNvSpPr txBox="1"/>
          <p:nvPr/>
        </p:nvSpPr>
        <p:spPr>
          <a:xfrm>
            <a:off x="7884368" y="3469944"/>
            <a:ext cx="432047" cy="2160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FIN</a:t>
            </a:r>
            <a:endParaRPr lang="es-ES" sz="1000" dirty="0"/>
          </a:p>
        </p:txBody>
      </p:sp>
      <p:cxnSp>
        <p:nvCxnSpPr>
          <p:cNvPr id="83" name="91 Conector angular"/>
          <p:cNvCxnSpPr>
            <a:stCxn id="77" idx="3"/>
            <a:endCxn id="82" idx="1"/>
          </p:cNvCxnSpPr>
          <p:nvPr/>
        </p:nvCxnSpPr>
        <p:spPr>
          <a:xfrm>
            <a:off x="7020272" y="3573016"/>
            <a:ext cx="864096" cy="494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87 CuadroTexto"/>
          <p:cNvSpPr txBox="1"/>
          <p:nvPr/>
        </p:nvSpPr>
        <p:spPr>
          <a:xfrm>
            <a:off x="395536" y="980728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89" name="88 CuadroTexto"/>
          <p:cNvSpPr txBox="1"/>
          <p:nvPr/>
        </p:nvSpPr>
        <p:spPr>
          <a:xfrm>
            <a:off x="1979712" y="980728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94" name="93 CuadroTexto"/>
          <p:cNvSpPr txBox="1"/>
          <p:nvPr/>
        </p:nvSpPr>
        <p:spPr>
          <a:xfrm>
            <a:off x="3779912" y="980728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96" name="95 CuadroTexto"/>
          <p:cNvSpPr txBox="1"/>
          <p:nvPr/>
        </p:nvSpPr>
        <p:spPr>
          <a:xfrm>
            <a:off x="7524328" y="980728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98" name="97 CuadroTexto"/>
          <p:cNvSpPr txBox="1"/>
          <p:nvPr/>
        </p:nvSpPr>
        <p:spPr>
          <a:xfrm>
            <a:off x="5580112" y="2708920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4930</TotalTime>
  <Words>845</Words>
  <Application>Microsoft Office PowerPoint</Application>
  <PresentationFormat>Presentación en pantalla (4:3)</PresentationFormat>
  <Paragraphs>157</Paragraphs>
  <Slides>7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Tema de Office</vt:lpstr>
      <vt:lpstr>Funcionamiento del FIT</vt:lpstr>
      <vt:lpstr>Macroproceso de Acreditación</vt:lpstr>
      <vt:lpstr>Diapositiva 3</vt:lpstr>
      <vt:lpstr>Diapositiva 4</vt:lpstr>
      <vt:lpstr>Diapositiva 5</vt:lpstr>
      <vt:lpstr>Diapositiva 6</vt:lpstr>
      <vt:lpstr>Diapositiva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edith.fernandez</dc:creator>
  <cp:lastModifiedBy>marisol.garfias</cp:lastModifiedBy>
  <cp:revision>300</cp:revision>
  <dcterms:created xsi:type="dcterms:W3CDTF">2012-12-04T15:48:47Z</dcterms:created>
  <dcterms:modified xsi:type="dcterms:W3CDTF">2014-08-12T19:21:24Z</dcterms:modified>
</cp:coreProperties>
</file>